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57" r:id="rId5"/>
    <p:sldId id="406" r:id="rId6"/>
    <p:sldId id="401" r:id="rId7"/>
    <p:sldId id="261" r:id="rId8"/>
    <p:sldId id="407" r:id="rId9"/>
    <p:sldId id="399" r:id="rId10"/>
    <p:sldId id="402" r:id="rId11"/>
    <p:sldId id="405" r:id="rId12"/>
    <p:sldId id="403" r:id="rId13"/>
    <p:sldId id="393" r:id="rId14"/>
    <p:sldId id="404" r:id="rId15"/>
    <p:sldId id="321" r:id="rId16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ir Herzberg" initials="TH" lastIdx="11" clrIdx="0">
    <p:extLst>
      <p:ext uri="{19B8F6BF-5375-455C-9EA6-DF929625EA0E}">
        <p15:presenceInfo xmlns:p15="http://schemas.microsoft.com/office/powerpoint/2012/main" userId="5bb6664f9b77ad11" providerId="Windows Live"/>
      </p:ext>
    </p:extLst>
  </p:cmAuthor>
  <p:cmAuthor id="2" name="Jacobs, Anne-Will" initials="AJ" lastIdx="11" clrIdx="1">
    <p:extLst>
      <p:ext uri="{19B8F6BF-5375-455C-9EA6-DF929625EA0E}">
        <p15:presenceInfo xmlns:p15="http://schemas.microsoft.com/office/powerpoint/2012/main" userId="S::EXT-jacobsa@kempel.nl::5eb3ffc2-8344-47ae-bc79-d0d067df0a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95ACC-7E57-41B9-A4E2-BFD582A4A82D}" v="26" dt="2024-03-05T16:08:45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14C365-8EA9-488D-ABC0-36567FCB77C5}" type="datetime1">
              <a:rPr lang="nl-NL" smtClean="0"/>
              <a:t>11-3-2024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0165F6-8298-4ED5-B817-AD85207BD51C}" type="datetime1">
              <a:rPr lang="nl-NL" noProof="0" smtClean="0"/>
              <a:t>11-3-2024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3B6192-14A9-4AA8-8398-01C50A43273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76C5FD17-BF5B-48E8-A0EE-6C5C3338004F}" type="datetime1">
              <a:rPr lang="nl-NL" smtClean="0"/>
              <a:t>11-3-2024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nl-NL" smtClean="0"/>
              <a:t>11</a:t>
            </a:fld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646389-1586-43E4-829D-B4429F63E2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D962347-9301-4479-BDFE-19D5FDB1412F}" type="datetime1">
              <a:rPr lang="nl-NL" smtClean="0"/>
              <a:t>11-3-2024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309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nl-NL" smtClean="0"/>
              <a:t>12</a:t>
            </a:fld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646389-1586-43E4-829D-B4429F63E2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D962347-9301-4479-BDFE-19D5FDB1412F}" type="datetime1">
              <a:rPr lang="nl-NL" smtClean="0"/>
              <a:t>11-3-2024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66462-6BFA-4E61-A387-AA7CF5EE282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574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66462-6BFA-4E61-A387-AA7CF5EE282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475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66462-6BFA-4E61-A387-AA7CF5EE282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95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EF463D-B844-4EF1-9BF4-EA214CCC426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65A551C6-39A1-4792-877F-EF3A47F78D34}" type="datetime1">
              <a:rPr lang="nl-NL" smtClean="0"/>
              <a:t>11-3-2024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56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66462-6BFA-4E61-A387-AA7CF5EE282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61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66462-6BFA-4E61-A387-AA7CF5EE282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294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66462-6BFA-4E61-A387-AA7CF5EE282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17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5 maart </a:t>
            </a:r>
            <a:r>
              <a:rPr lang="nl-NL" err="1"/>
              <a:t>leerlingdeel</a:t>
            </a:r>
            <a:r>
              <a:rPr lang="nl-NL"/>
              <a:t> gepland in </a:t>
            </a:r>
            <a:r>
              <a:rPr lang="nl-NL" err="1"/>
              <a:t>gymuren</a:t>
            </a:r>
            <a:r>
              <a:rPr lang="nl-NL"/>
              <a:t> brugklas, ouderavond voorbereiden en wie wil deelnemen? Groepsvorming / introductie tijdens start pilot.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DF0DB-064F-4DB2-825C-42E33B2DA12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08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nl-NL" sz="4800" noProof="0"/>
              <a:t>3D-float</a:t>
            </a:r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Vrije v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e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Vrije v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19" name="Vrije v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nl-N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16" name="Tijdelijke aanduiding voor tekst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17" name="Tijdelijke aanduiding voor inhoud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22" name="Tijdelijke aanduiding voor tekst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nl-N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nl-NL" noProof="0"/>
              <a:t>Klik om te bewerken</a:t>
            </a:r>
          </a:p>
        </p:txBody>
      </p:sp>
      <p:sp>
        <p:nvSpPr>
          <p:cNvPr id="23" name="Tijdelijke aanduiding voor inhoud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8" name="Tijdelijke aanduiding voor tekst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nl-N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nl-NL" noProof="0"/>
              <a:t>Klik om te BEWERKEN</a:t>
            </a:r>
          </a:p>
        </p:txBody>
      </p:sp>
      <p:sp>
        <p:nvSpPr>
          <p:cNvPr id="21" name="Tijdelijke aanduiding voor inhoud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amenvat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1" name="Subtitel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nl-NL" noProof="0">
                <a:solidFill>
                  <a:schemeClr val="tx1">
                    <a:alpha val="60000"/>
                  </a:schemeClr>
                </a:solidFill>
              </a:rPr>
              <a:t>Klikken om de ondertitelstijl van het model te bewerken</a:t>
            </a:r>
          </a:p>
        </p:txBody>
      </p:sp>
      <p:sp>
        <p:nvSpPr>
          <p:cNvPr id="40" name="Tijdelijke aanduiding voor afbeelding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2" name="Tijdelijke aanduiding voor afbeelding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grpSp>
        <p:nvGrpSpPr>
          <p:cNvPr id="43" name="Groe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Vrije vorm: Vorm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46" name="Vrije v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Vrije v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9" name="Vrije v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Vrije v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Vrije v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Vrije v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nl-NL" noProof="0"/>
              <a:t>Klik om titel toe te voegen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nl-NL" sz="1600" noProof="0"/>
              <a:t>Klik om tekst toe te voegen</a:t>
            </a:r>
          </a:p>
        </p:txBody>
      </p:sp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2" name="Tijdelijke aanduiding voor afbeelding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5" name="Tijdelijke aanduiding voor afbeelding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Vrije v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lei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8" name="Tijdelijke aanduiding voor afbeelding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9" name="Tijdelijke aanduiding voor afbeelding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0" name="Tijdelijke aanduiding voor afbeelding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1" name="Tijdelijke aanduiding voor inhoud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e-ei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6" name="Subtitel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nl-NL" noProof="0">
                <a:solidFill>
                  <a:schemeClr val="tx1">
                    <a:alpha val="60000"/>
                  </a:schemeClr>
                </a:solidFill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e-ei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" name="Subtitel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nl-NL" noProof="0">
                <a:solidFill>
                  <a:schemeClr val="tx1">
                    <a:alpha val="60000"/>
                  </a:schemeClr>
                </a:solidFill>
              </a:rPr>
              <a:t>a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Grafiektabel tijdlij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Vrije v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nl-NL" dirty="0"/>
            </a:lvl1pPr>
          </a:lstStyle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Vrije v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0" name="Vrije v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1" name="Vrije v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12" name="Ova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17" name="Tijdelijke aanduiding voor inhoud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40" name="Titel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nl-NL" noProof="0"/>
              <a:t>Team</a:t>
            </a:r>
          </a:p>
        </p:txBody>
      </p:sp>
      <p:grpSp>
        <p:nvGrpSpPr>
          <p:cNvPr id="51" name="Groe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Vrije v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53" name="Vrije vorm: Vorm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56" name="Tijdelijke aanduiding voor afbeelding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7" name="Tijdelijke aanduiding voor afbeelding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8" name="Tijdelijke aanduiding voor afbeelding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9" name="Tijdelijke aanduiding voor afbeelding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63" name="Tijdelijke aanduiding voor tekst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5" name="Tijdelijke aanduiding voor tekst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4" name="Tijdelijke aanduiding voor tekst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7" name="Tijdelijke aanduiding voor tekst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6" name="Tijdelijke aanduiding voor tekst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9" name="Tijdelijke aanduiding voor tekst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8" name="Tijdelijke aanduiding voor tekst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Inhoud 2 kolom (vergelijkingsd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nl-N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nl-NL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2067" y="1536293"/>
            <a:ext cx="4232081" cy="2384898"/>
          </a:xfrm>
        </p:spPr>
        <p:txBody>
          <a:bodyPr rtlCol="0" anchor="b" anchorCtr="0">
            <a:normAutofit fontScale="90000"/>
          </a:bodyPr>
          <a:lstStyle/>
          <a:p>
            <a:pPr rtl="0"/>
            <a:r>
              <a:rPr lang="nl-NL" sz="4000"/>
              <a:t>WD3  ouderavond</a:t>
            </a:r>
            <a:br>
              <a:rPr lang="nl-NL" sz="4000"/>
            </a:br>
            <a:r>
              <a:rPr lang="nl-NL" sz="4000"/>
              <a:t>Leerjaar overstijgend samenwerken 24-25</a:t>
            </a:r>
          </a:p>
        </p:txBody>
      </p:sp>
      <p:pic>
        <p:nvPicPr>
          <p:cNvPr id="14" name="Tijdelijke aanduiding voor afbeelding 13" descr="Digitale achtergrond gegevenspunten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el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4" y="4780555"/>
            <a:ext cx="3565524" cy="1731963"/>
          </a:xfrm>
        </p:spPr>
        <p:txBody>
          <a:bodyPr rtlCol="0">
            <a:normAutofit/>
          </a:bodyPr>
          <a:lstStyle/>
          <a:p>
            <a:pPr rtl="0"/>
            <a:r>
              <a:rPr lang="en-US" i="1" err="1"/>
              <a:t>Informeren</a:t>
            </a:r>
            <a:r>
              <a:rPr lang="en-US" i="1"/>
              <a:t>, </a:t>
            </a:r>
            <a:r>
              <a:rPr lang="en-US" i="1" err="1"/>
              <a:t>ervaren</a:t>
            </a:r>
            <a:r>
              <a:rPr lang="en-US" i="1"/>
              <a:t> en </a:t>
            </a:r>
            <a:r>
              <a:rPr lang="en-US" i="1" err="1"/>
              <a:t>ophalen</a:t>
            </a:r>
            <a:endParaRPr lang="nl-NL" i="1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8173160-E91C-67C0-F230-B8040E9D1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0598"/>
              </p:ext>
            </p:extLst>
          </p:nvPr>
        </p:nvGraphicFramePr>
        <p:xfrm>
          <a:off x="419862" y="1059241"/>
          <a:ext cx="10591731" cy="5182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572">
                  <a:extLst>
                    <a:ext uri="{9D8B030D-6E8A-4147-A177-3AD203B41FA5}">
                      <a16:colId xmlns:a16="http://schemas.microsoft.com/office/drawing/2014/main" val="2419132487"/>
                    </a:ext>
                  </a:extLst>
                </a:gridCol>
                <a:gridCol w="7966159">
                  <a:extLst>
                    <a:ext uri="{9D8B030D-6E8A-4147-A177-3AD203B41FA5}">
                      <a16:colId xmlns:a16="http://schemas.microsoft.com/office/drawing/2014/main" val="3517252261"/>
                    </a:ext>
                  </a:extLst>
                </a:gridCol>
              </a:tblGrid>
              <a:tr h="342052"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bg1"/>
                          </a:solidFill>
                        </a:rPr>
                        <a:t>Wanneer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bg1"/>
                          </a:solidFill>
                        </a:rPr>
                        <a:t>Wat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4276"/>
                  </a:ext>
                </a:extLst>
              </a:tr>
              <a:tr h="586827">
                <a:tc>
                  <a:txBody>
                    <a:bodyPr/>
                    <a:lstStyle/>
                    <a:p>
                      <a:r>
                        <a:rPr lang="nl-NL" sz="2000"/>
                        <a:t>5 maart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/>
                        <a:t>Ouderavond: ouders inlichten, feedback ophalen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764553"/>
                  </a:ext>
                </a:extLst>
              </a:tr>
              <a:tr h="605169">
                <a:tc>
                  <a:txBody>
                    <a:bodyPr/>
                    <a:lstStyle/>
                    <a:p>
                      <a:r>
                        <a:rPr lang="en-US" sz="2000" err="1"/>
                        <a:t>Studiedag</a:t>
                      </a:r>
                      <a:r>
                        <a:rPr lang="en-US" sz="2000"/>
                        <a:t> 28 </a:t>
                      </a:r>
                      <a:r>
                        <a:rPr lang="en-US" sz="2000" err="1"/>
                        <a:t>maart</a:t>
                      </a:r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Team </a:t>
                      </a:r>
                      <a:r>
                        <a:rPr lang="en-US" sz="2000" err="1"/>
                        <a:t>voorbereiden</a:t>
                      </a:r>
                      <a:r>
                        <a:rPr lang="en-US" sz="2000"/>
                        <a:t> 24-25/</a:t>
                      </a:r>
                      <a:r>
                        <a:rPr lang="en-US" sz="2000" err="1"/>
                        <a:t>schrijven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inhoud</a:t>
                      </a:r>
                      <a:endParaRPr lang="nl-NL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92965"/>
                  </a:ext>
                </a:extLst>
              </a:tr>
              <a:tr h="586827">
                <a:tc>
                  <a:txBody>
                    <a:bodyPr/>
                    <a:lstStyle/>
                    <a:p>
                      <a:r>
                        <a:rPr lang="en-US" sz="2000" err="1"/>
                        <a:t>Studiedag</a:t>
                      </a:r>
                      <a:r>
                        <a:rPr lang="en-US" sz="2000"/>
                        <a:t> 13 </a:t>
                      </a:r>
                      <a:r>
                        <a:rPr lang="en-US" sz="2000" err="1"/>
                        <a:t>mei</a:t>
                      </a:r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Team </a:t>
                      </a:r>
                      <a:r>
                        <a:rPr lang="en-US" sz="2000" err="1"/>
                        <a:t>voorbereiden</a:t>
                      </a:r>
                      <a:r>
                        <a:rPr lang="en-US" sz="2000"/>
                        <a:t> 24-25/</a:t>
                      </a:r>
                      <a:r>
                        <a:rPr lang="en-US" sz="2000" err="1"/>
                        <a:t>schrijven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inhoud</a:t>
                      </a:r>
                      <a:r>
                        <a:rPr lang="en-US" sz="2000"/>
                        <a:t>/</a:t>
                      </a:r>
                      <a:r>
                        <a:rPr lang="en-US" sz="2000" err="1"/>
                        <a:t>voorbereiding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verhuizing</a:t>
                      </a:r>
                      <a:endParaRPr lang="nl-NL" sz="2000"/>
                    </a:p>
                    <a:p>
                      <a:endParaRPr lang="nl-NL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276713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nl-NL" sz="2000"/>
                        <a:t>Periode 5                    18 maart-17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/>
                        <a:t>Leerlingen leerjaar 1 en 2 voorbereiden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183213"/>
                  </a:ext>
                </a:extLst>
              </a:tr>
              <a:tr h="605169">
                <a:tc>
                  <a:txBody>
                    <a:bodyPr/>
                    <a:lstStyle/>
                    <a:p>
                      <a:r>
                        <a:rPr lang="en-US" sz="2000"/>
                        <a:t>P</a:t>
                      </a:r>
                      <a:r>
                        <a:rPr lang="nl-NL" sz="2000" err="1"/>
                        <a:t>eriode</a:t>
                      </a:r>
                      <a:r>
                        <a:rPr lang="nl-NL" sz="2000"/>
                        <a:t> 6 </a:t>
                      </a:r>
                    </a:p>
                    <a:p>
                      <a:r>
                        <a:rPr lang="nl-NL" sz="2000"/>
                        <a:t>18 mei-28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/>
                        <a:t>Leerlingen leerjaar 1 en 2 kennis laten maken met leerjaar overstijgend samenwerken, elkaar ontmoeten, einde periode bekend welke clustergroep</a:t>
                      </a:r>
                    </a:p>
                    <a:p>
                      <a:r>
                        <a:rPr lang="nl-NL" sz="2000"/>
                        <a:t>Leerlingen kennis laten maken met andere gebouw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818673"/>
                  </a:ext>
                </a:extLst>
              </a:tr>
              <a:tr h="640918">
                <a:tc>
                  <a:txBody>
                    <a:bodyPr/>
                    <a:lstStyle/>
                    <a:p>
                      <a:r>
                        <a:rPr lang="en-US" sz="2000"/>
                        <a:t>Half </a:t>
                      </a:r>
                      <a:r>
                        <a:rPr lang="en-US" sz="2000" err="1"/>
                        <a:t>juni</a:t>
                      </a:r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err="1"/>
                        <a:t>Ouderavond</a:t>
                      </a:r>
                      <a:r>
                        <a:rPr lang="en-US" sz="2000"/>
                        <a:t>: </a:t>
                      </a:r>
                      <a:r>
                        <a:rPr lang="en-US" sz="2000" err="1"/>
                        <a:t>delen</a:t>
                      </a:r>
                      <a:r>
                        <a:rPr lang="en-US" sz="2000"/>
                        <a:t> van </a:t>
                      </a:r>
                      <a:r>
                        <a:rPr lang="en-US" sz="2000" err="1"/>
                        <a:t>programma</a:t>
                      </a:r>
                      <a:r>
                        <a:rPr lang="en-US" sz="2000"/>
                        <a:t> 24-25 </a:t>
                      </a:r>
                      <a:r>
                        <a:rPr lang="en-US" sz="2000" err="1"/>
                        <a:t>periode</a:t>
                      </a:r>
                      <a:r>
                        <a:rPr lang="en-US" sz="2000"/>
                        <a:t> 1</a:t>
                      </a:r>
                      <a:endParaRPr lang="nl-NL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160239"/>
                  </a:ext>
                </a:extLst>
              </a:tr>
              <a:tr h="545067">
                <a:tc>
                  <a:txBody>
                    <a:bodyPr/>
                    <a:lstStyle/>
                    <a:p>
                      <a:r>
                        <a:rPr lang="en-US" err="1"/>
                        <a:t>Maandag</a:t>
                      </a:r>
                      <a:r>
                        <a:rPr lang="en-US"/>
                        <a:t> 18 </a:t>
                      </a:r>
                      <a:r>
                        <a:rPr lang="en-US" err="1"/>
                        <a:t>augustus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Start </a:t>
                      </a:r>
                      <a:r>
                        <a:rPr lang="en-US" err="1"/>
                        <a:t>nieuwe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schooljaar</a:t>
                      </a:r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498095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4347D6F1-96F1-A00B-2416-FD32D4FAA4F5}"/>
              </a:ext>
            </a:extLst>
          </p:cNvPr>
          <p:cNvSpPr txBox="1"/>
          <p:nvPr/>
        </p:nvSpPr>
        <p:spPr>
          <a:xfrm>
            <a:off x="648393" y="216131"/>
            <a:ext cx="1089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/>
              <a:t>Tijdspad</a:t>
            </a:r>
            <a:r>
              <a:rPr lang="en-US" sz="3600" b="1"/>
              <a:t> </a:t>
            </a:r>
            <a:r>
              <a:rPr lang="en-US" sz="3600" b="1" err="1"/>
              <a:t>komende</a:t>
            </a:r>
            <a:r>
              <a:rPr lang="en-US" sz="3600" b="1"/>
              <a:t> </a:t>
            </a:r>
            <a:r>
              <a:rPr lang="en-US" sz="3600" b="1" err="1"/>
              <a:t>maanden</a:t>
            </a:r>
            <a:endParaRPr lang="nl-NL" sz="3600" b="1"/>
          </a:p>
        </p:txBody>
      </p:sp>
    </p:spTree>
    <p:extLst>
      <p:ext uri="{BB962C8B-B14F-4D97-AF65-F5344CB8AC3E}">
        <p14:creationId xmlns:p14="http://schemas.microsoft.com/office/powerpoint/2010/main" val="1337786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89931"/>
            <a:ext cx="4500562" cy="1562959"/>
          </a:xfrm>
        </p:spPr>
        <p:txBody>
          <a:bodyPr rtlCol="0"/>
          <a:lstStyle/>
          <a:p>
            <a:pPr rtl="0"/>
            <a:r>
              <a:rPr lang="nl-NL" err="1"/>
              <a:t>Leeftijds</a:t>
            </a:r>
            <a:r>
              <a:rPr lang="nl-NL"/>
              <a:t> intermezzo</a:t>
            </a:r>
            <a:br>
              <a:rPr lang="nl-NL"/>
            </a:br>
            <a:br>
              <a:rPr lang="nl-NL"/>
            </a:br>
            <a:endParaRPr lang="nl-NL"/>
          </a:p>
        </p:txBody>
      </p:sp>
      <p:pic>
        <p:nvPicPr>
          <p:cNvPr id="16" name="Tijdelijke aanduiding voor afbeelding 15" descr="Digitale achtergrond gegevenspunten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2989931"/>
          </a:xfrm>
        </p:spPr>
      </p:pic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674225" y="3321617"/>
            <a:ext cx="8517775" cy="3081528"/>
          </a:xfrm>
        </p:spPr>
        <p:txBody>
          <a:bodyPr rtlCol="0">
            <a:normAutofit/>
          </a:bodyPr>
          <a:lstStyle/>
          <a:p>
            <a:pPr indent="449580"/>
            <a:endParaRPr lang="nl-NL" sz="2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/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Groep Oranje mee met Cecile 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nl-NL" sz="2400" b="1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verdieping plein WD3 HV</a:t>
            </a:r>
          </a:p>
          <a:p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Groep Geel mee met Sanne 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nl-NL" sz="2400" b="1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verdieping plein 209</a:t>
            </a:r>
          </a:p>
          <a:p>
            <a:pPr indent="449580"/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Groep Blauw mee met Sandria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nl-NL" sz="2400" b="1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verdieping plein 200</a:t>
            </a:r>
          </a:p>
          <a:p>
            <a:pPr indent="449580"/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Groep Roze mee met Paul 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400" b="1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nl-NL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verdieping lokaal 2.01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nl-NL" smtClean="0"/>
              <a:pPr rtl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92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04" y="3098906"/>
            <a:ext cx="4500562" cy="1562959"/>
          </a:xfrm>
        </p:spPr>
        <p:txBody>
          <a:bodyPr rtlCol="0"/>
          <a:lstStyle/>
          <a:p>
            <a:pPr rtl="0"/>
            <a:r>
              <a:rPr lang="nl-NL" sz="48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Feedback en aanvullingen</a:t>
            </a:r>
            <a:endParaRPr lang="nl-NL"/>
          </a:p>
        </p:txBody>
      </p:sp>
      <p:pic>
        <p:nvPicPr>
          <p:cNvPr id="16" name="Tijdelijke aanduiding voor afbeelding 15" descr="Digitale achtergrond gegevenspunten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2281536"/>
          </a:xfrm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nl-NL" smtClean="0"/>
              <a:pPr rtl="0"/>
              <a:t>12</a:t>
            </a:fld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2F890DA-8CAE-F595-E18B-FA4B8E0BFF3D}"/>
              </a:ext>
            </a:extLst>
          </p:cNvPr>
          <p:cNvSpPr txBox="1"/>
          <p:nvPr/>
        </p:nvSpPr>
        <p:spPr>
          <a:xfrm>
            <a:off x="251604" y="5860881"/>
            <a:ext cx="60682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nl-NL" b="1">
                <a:solidFill>
                  <a:schemeClr val="tx1">
                    <a:alpha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Uitleg exit-ticket, invullen </a:t>
            </a:r>
          </a:p>
          <a:p>
            <a:pPr>
              <a:lnSpc>
                <a:spcPct val="100000"/>
              </a:lnSpc>
            </a:pPr>
            <a:r>
              <a:rPr lang="nl-NL" b="1">
                <a:solidFill>
                  <a:schemeClr val="tx1">
                    <a:alpha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Voor wie wil mogelijkheid vragen te stellen</a:t>
            </a:r>
            <a:r>
              <a:rPr lang="nl-NL" b="1">
                <a:solidFill>
                  <a:schemeClr val="tx1">
                    <a:alpha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</p:txBody>
      </p:sp>
      <p:pic>
        <p:nvPicPr>
          <p:cNvPr id="7" name="Afbeelding 6" descr="Afbeelding met tekst, schermopname, Lettertype, patroon&#10;&#10;Automatisch gegenereerde beschrijving">
            <a:extLst>
              <a:ext uri="{FF2B5EF4-FFF2-40B4-BE49-F238E27FC236}">
                <a16:creationId xmlns:a16="http://schemas.microsoft.com/office/drawing/2014/main" id="{500DFEBB-ABDA-5FD1-05BB-11357273BF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4A93E-8196-16A5-569C-70301E0C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73" y="881864"/>
            <a:ext cx="8339328" cy="4554660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chemeClr val="tx2"/>
                </a:solidFill>
              </a:rPr>
              <a:t>Doel van de avond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Informeren, ervaren, feedback ophalen</a:t>
            </a: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2BE4D738-E86D-A258-716A-95268A43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8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298187"/>
            <a:ext cx="9122345" cy="596410"/>
          </a:xfrm>
        </p:spPr>
        <p:txBody>
          <a:bodyPr rtlCol="0"/>
          <a:lstStyle/>
          <a:p>
            <a:pPr rtl="0"/>
            <a:r>
              <a:rPr lang="nl-NL"/>
              <a:t>Ouderavond VMBO 1-2-3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21" y="1040806"/>
            <a:ext cx="10050337" cy="5109201"/>
          </a:xfrm>
        </p:spPr>
        <p:txBody>
          <a:bodyPr rtlCol="0"/>
          <a:lstStyle/>
          <a:p>
            <a:pPr>
              <a:lnSpc>
                <a:spcPct val="100000"/>
              </a:lnSpc>
            </a:pPr>
            <a:r>
              <a:rPr lang="nl-NL" sz="2800" b="1" u="sng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Informeren			19:00-19:35	Aula</a:t>
            </a:r>
          </a:p>
          <a:p>
            <a:pPr marL="0" indent="0">
              <a:lnSpc>
                <a:spcPct val="100000"/>
              </a:lnSpc>
            </a:pPr>
            <a:r>
              <a:rPr lang="nl-NL" b="1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Korte historie</a:t>
            </a:r>
            <a:br>
              <a:rPr lang="nl-NL" b="1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b="1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Theoretisch kader leerjaar-overstijgend werken</a:t>
            </a:r>
            <a:br>
              <a:rPr lang="nl-NL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Wat verandert er bij leerjaar-overstijgend samenwerken en wat blijft hetzelfde</a:t>
            </a:r>
            <a:br>
              <a:rPr lang="nl-NL" b="1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b="1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Komende maanden</a:t>
            </a:r>
            <a:endParaRPr lang="nl-NL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nl-NL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nl-NL" sz="2800" b="1" u="sng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Ervaren			</a:t>
            </a:r>
            <a:r>
              <a:rPr lang="nl-NL" sz="2800" b="1" u="sng" dirty="0">
                <a:solidFill>
                  <a:srgbClr val="00B0F0">
                    <a:alpha val="60000"/>
                  </a:srgbClr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</a:t>
            </a:r>
            <a:r>
              <a:rPr lang="nl-NL" sz="2800" b="1" u="sng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9:35-20:15	1</a:t>
            </a:r>
            <a:r>
              <a:rPr lang="nl-NL" sz="2800" b="1" u="sng" baseline="30000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</a:t>
            </a:r>
            <a:r>
              <a:rPr lang="nl-NL" sz="2800" b="1" u="sng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en 2</a:t>
            </a:r>
            <a:r>
              <a:rPr lang="nl-NL" sz="2800" b="1" u="sng" baseline="30000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</a:t>
            </a:r>
            <a:r>
              <a:rPr lang="nl-NL" sz="2800" b="1" u="sng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verdieping</a:t>
            </a:r>
          </a:p>
          <a:p>
            <a:pPr>
              <a:lnSpc>
                <a:spcPct val="100000"/>
              </a:lnSpc>
            </a:pPr>
            <a:r>
              <a:rPr lang="nl-NL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Leeftijds-intermezzo 						</a:t>
            </a:r>
          </a:p>
          <a:p>
            <a:pPr>
              <a:lnSpc>
                <a:spcPct val="100000"/>
              </a:lnSpc>
            </a:pPr>
            <a:r>
              <a:rPr lang="nl-NL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Uit elkaar in vier groepen </a:t>
            </a:r>
          </a:p>
          <a:p>
            <a:pPr>
              <a:lnSpc>
                <a:spcPct val="100000"/>
              </a:lnSpc>
            </a:pPr>
            <a:r>
              <a:rPr lang="nl-NL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nl-NL" sz="2800" b="1" u="sng" dirty="0">
                <a:solidFill>
                  <a:srgbClr val="00B0F0">
                    <a:alpha val="60000"/>
                  </a:srgb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Feedback en aanvullingen 	20:15-20:30	Aula</a:t>
            </a:r>
          </a:p>
          <a:p>
            <a:pPr>
              <a:lnSpc>
                <a:spcPct val="100000"/>
              </a:lnSpc>
            </a:pPr>
            <a:r>
              <a:rPr lang="nl-NL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Koffie/thee rondje</a:t>
            </a:r>
          </a:p>
          <a:p>
            <a:pPr>
              <a:lnSpc>
                <a:spcPct val="100000"/>
              </a:lnSpc>
            </a:pPr>
            <a:r>
              <a:rPr lang="nl-NL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Uitleg exit-ticket, invullen </a:t>
            </a:r>
          </a:p>
          <a:p>
            <a:pPr>
              <a:lnSpc>
                <a:spcPct val="100000"/>
              </a:lnSpc>
            </a:pPr>
            <a:r>
              <a:rPr lang="nl-NL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Voor wie wil mogelijkheid vragen te stellen</a:t>
            </a:r>
            <a:r>
              <a:rPr lang="nl-NL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nl-NL" b="1" dirty="0">
              <a:solidFill>
                <a:srgbClr val="00B0F0">
                  <a:alpha val="60000"/>
                </a:srgb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nl-NL" sz="1800" dirty="0"/>
          </a:p>
        </p:txBody>
      </p:sp>
      <p:pic>
        <p:nvPicPr>
          <p:cNvPr id="8" name="Tijdelijke aanduiding voor afbeelding 7" descr="Digitale gegevens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00278" y="3324733"/>
            <a:ext cx="3448558" cy="3448558"/>
          </a:xfrm>
        </p:spPr>
      </p:pic>
      <p:pic>
        <p:nvPicPr>
          <p:cNvPr id="10" name="Tijdelijke aanduiding voor afbeelding 9" descr="Gegevenspunten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19383" y="102575"/>
            <a:ext cx="2263776" cy="2263776"/>
          </a:xfrm>
        </p:spPr>
      </p:pic>
      <p:pic>
        <p:nvPicPr>
          <p:cNvPr id="12" name="Tijdelijke aanduiding voor afbeelding 11" descr="Gegevensachtergro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49603" y="2311882"/>
            <a:ext cx="2936876" cy="2936876"/>
          </a:xfrm>
        </p:spPr>
      </p:pic>
      <p:sp>
        <p:nvSpPr>
          <p:cNvPr id="15" name="Tijdelijke aanduiding voor dianumm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nl-NL" smtClean="0"/>
              <a:pPr rtl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74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4A93E-8196-16A5-569C-70301E0C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97" y="283347"/>
            <a:ext cx="9742152" cy="5585437"/>
          </a:xfrm>
        </p:spPr>
        <p:txBody>
          <a:bodyPr>
            <a:normAutofit fontScale="90000"/>
          </a:bodyPr>
          <a:lstStyle/>
          <a:p>
            <a:r>
              <a:rPr lang="nl-NL" sz="4400">
                <a:solidFill>
                  <a:schemeClr val="tx2"/>
                </a:solidFill>
              </a:rPr>
              <a:t>Korte Historie WD3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r>
              <a:rPr lang="nl-NL" sz="3600" u="sng">
                <a:solidFill>
                  <a:schemeClr val="tx2"/>
                </a:solidFill>
              </a:rPr>
              <a:t>Gestart in 2005: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-Niveau overstijgend samenwerken B-K-TG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-Zonder cijfers gewerkt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-Uitgangspunten WD3 </a:t>
            </a:r>
            <a:r>
              <a:rPr lang="nl-NL" sz="3600" err="1">
                <a:solidFill>
                  <a:schemeClr val="tx2"/>
                </a:solidFill>
              </a:rPr>
              <a:t>vs</a:t>
            </a:r>
            <a:r>
              <a:rPr lang="nl-NL" sz="3600">
                <a:solidFill>
                  <a:schemeClr val="tx2"/>
                </a:solidFill>
              </a:rPr>
              <a:t> “regulier” eindexamen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r>
              <a:rPr lang="nl-NL" sz="3600" u="sng">
                <a:solidFill>
                  <a:schemeClr val="tx2"/>
                </a:solidFill>
              </a:rPr>
              <a:t>Start WD3 HV (vanaf 2020)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	*Kruisbestuiving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	*Wat hetzelfde kan, hetzelfde doen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Vanaf schooljaar 21-22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-Onderzoek, eerste verkenningen om WD3 onderwijs aan te passen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endParaRPr lang="nl-NL" sz="3600">
              <a:solidFill>
                <a:schemeClr val="tx2"/>
              </a:solidFill>
            </a:endParaRP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2BE4D738-E86D-A258-716A-95268A43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36126" y="-191021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9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4A93E-8196-16A5-569C-70301E0C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23" y="200221"/>
            <a:ext cx="9742152" cy="4554660"/>
          </a:xfrm>
        </p:spPr>
        <p:txBody>
          <a:bodyPr>
            <a:normAutofit fontScale="90000"/>
          </a:bodyPr>
          <a:lstStyle/>
          <a:p>
            <a:r>
              <a:rPr lang="nl-NL" sz="4400">
                <a:solidFill>
                  <a:schemeClr val="tx2"/>
                </a:solidFill>
              </a:rPr>
              <a:t>Motivaties voor leerjaar overstijgend samenwerken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r>
              <a:rPr lang="nl-NL" sz="3600" u="sng">
                <a:solidFill>
                  <a:schemeClr val="tx2"/>
                </a:solidFill>
              </a:rPr>
              <a:t>Organisatorisch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-Groepsgrootte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-Groei van WD3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-Verhuizing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r>
              <a:rPr lang="nl-NL" sz="3600" u="sng">
                <a:solidFill>
                  <a:schemeClr val="tx2"/>
                </a:solidFill>
              </a:rPr>
              <a:t>Onderwijskundig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-Leren van en met elkaar breder maken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-Van een groep een groep maken met ieder eigen rol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-Workshops op niveau i.p.v. op leerjaar-niveau</a:t>
            </a:r>
            <a:br>
              <a:rPr lang="nl-NL" sz="3600">
                <a:solidFill>
                  <a:schemeClr val="tx2"/>
                </a:solidFill>
              </a:rPr>
            </a:br>
            <a:r>
              <a:rPr lang="nl-NL" sz="3600">
                <a:solidFill>
                  <a:schemeClr val="tx2"/>
                </a:solidFill>
              </a:rPr>
              <a:t>-Voorbereiden op de maatschappij waar voorbij leeftijden wordt samengewerkt</a:t>
            </a:r>
            <a:br>
              <a:rPr lang="nl-NL" sz="3600">
                <a:solidFill>
                  <a:schemeClr val="tx2"/>
                </a:solidFill>
              </a:rPr>
            </a:br>
            <a:br>
              <a:rPr lang="nl-NL" sz="3600">
                <a:solidFill>
                  <a:schemeClr val="tx2"/>
                </a:solidFill>
              </a:rPr>
            </a:br>
            <a:endParaRPr lang="nl-NL" sz="3600">
              <a:solidFill>
                <a:schemeClr val="tx2"/>
              </a:solidFill>
            </a:endParaRP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2BE4D738-E86D-A258-716A-95268A43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36126" y="-191021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3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ep 24">
            <a:extLst>
              <a:ext uri="{FF2B5EF4-FFF2-40B4-BE49-F238E27FC236}">
                <a16:creationId xmlns:a16="http://schemas.microsoft.com/office/drawing/2014/main" id="{D10F3D66-0109-4903-90B9-66D0E288F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26" name="Vrije vorm: Shape 25">
              <a:extLst>
                <a:ext uri="{FF2B5EF4-FFF2-40B4-BE49-F238E27FC236}">
                  <a16:creationId xmlns:a16="http://schemas.microsoft.com/office/drawing/2014/main" id="{57DAB968-9B52-4EFF-AD39-7657DFEA6E48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/>
            </a:p>
          </p:txBody>
        </p:sp>
        <p:sp>
          <p:nvSpPr>
            <p:cNvPr id="27" name="Ovaal 26">
              <a:extLst>
                <a:ext uri="{FF2B5EF4-FFF2-40B4-BE49-F238E27FC236}">
                  <a16:creationId xmlns:a16="http://schemas.microsoft.com/office/drawing/2014/main" id="{962BE440-9634-4380-B142-5DB692420C52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/>
            </a:p>
          </p:txBody>
        </p:sp>
      </p:grp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nl-NL" smtClean="0"/>
              <a:pPr rtl="0"/>
              <a:t>6</a:t>
            </a:fld>
            <a:endParaRPr lang="nl-NL"/>
          </a:p>
        </p:txBody>
      </p:sp>
      <p:sp>
        <p:nvSpPr>
          <p:cNvPr id="22" name="Vrije vorm: Shape 21">
            <a:extLst>
              <a:ext uri="{FF2B5EF4-FFF2-40B4-BE49-F238E27FC236}">
                <a16:creationId xmlns:a16="http://schemas.microsoft.com/office/drawing/2014/main" id="{C6F3814E-455F-456B-B1AF-7B993965A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C2FBC07-7BE4-A88F-BB01-04FD5AB0E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20593"/>
              </p:ext>
            </p:extLst>
          </p:nvPr>
        </p:nvGraphicFramePr>
        <p:xfrm>
          <a:off x="0" y="0"/>
          <a:ext cx="12159613" cy="6827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5184">
                  <a:extLst>
                    <a:ext uri="{9D8B030D-6E8A-4147-A177-3AD203B41FA5}">
                      <a16:colId xmlns:a16="http://schemas.microsoft.com/office/drawing/2014/main" val="2636553523"/>
                    </a:ext>
                  </a:extLst>
                </a:gridCol>
                <a:gridCol w="3541303">
                  <a:extLst>
                    <a:ext uri="{9D8B030D-6E8A-4147-A177-3AD203B41FA5}">
                      <a16:colId xmlns:a16="http://schemas.microsoft.com/office/drawing/2014/main" val="4010137564"/>
                    </a:ext>
                  </a:extLst>
                </a:gridCol>
                <a:gridCol w="4213126">
                  <a:extLst>
                    <a:ext uri="{9D8B030D-6E8A-4147-A177-3AD203B41FA5}">
                      <a16:colId xmlns:a16="http://schemas.microsoft.com/office/drawing/2014/main" val="406228025"/>
                    </a:ext>
                  </a:extLst>
                </a:gridCol>
              </a:tblGrid>
              <a:tr h="722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Beoogde uitwerking in prakrijk:</a:t>
                      </a:r>
                      <a:endParaRPr lang="nl-NL" sz="20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Gekoppeld aan WD3 uitgangspunten:</a:t>
                      </a:r>
                      <a:endParaRPr lang="nl-NL" sz="20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Gebaseerd op theorie en onderzoek van:</a:t>
                      </a:r>
                      <a:endParaRPr lang="nl-NL" sz="20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040632"/>
                  </a:ext>
                </a:extLst>
              </a:tr>
              <a:tr h="1463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Groepen van 50-60 leerlingen, cohort gemixt met vaste groep mentoren. </a:t>
                      </a:r>
                      <a:endParaRPr lang="nl-NL" sz="20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  <a:latin typeface="+mn-lt"/>
                        </a:rPr>
                        <a:t>Leerlingen zijn elkaars voorbeeld en er is een natuurlijke doorgeefcyclus.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  <a:latin typeface="+mn-lt"/>
                        </a:rPr>
                        <a:t>Corneliz en Van Halem startnotitie “leerling centraal” advies aan OCW </a:t>
                      </a:r>
                      <a:r>
                        <a:rPr lang="nl-NL" sz="200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2000">
                          <a:effectLst/>
                          <a:latin typeface="+mn-lt"/>
                        </a:rPr>
                        <a:t> meer maatwerk voor leerling, elke leerling is anders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200559"/>
                  </a:ext>
                </a:extLst>
              </a:tr>
              <a:tr h="352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nl-NL" sz="20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kern="100">
                          <a:effectLst/>
                          <a:latin typeface="+mn-lt"/>
                        </a:rPr>
                        <a:t> </a:t>
                      </a:r>
                      <a:endParaRPr lang="nl-NL" sz="2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  <a:latin typeface="+mn-lt"/>
                        </a:rPr>
                        <a:t> 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803312"/>
                  </a:ext>
                </a:extLst>
              </a:tr>
              <a:tr h="1807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Workshops op niveau: waarbij vooraf de beoogde voorkennis, inhoud en einddoel van de workshop bekend is voor de leerling</a:t>
                      </a:r>
                      <a:endParaRPr lang="nl-NL" sz="20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>
                          <a:effectLst/>
                          <a:latin typeface="+mn-lt"/>
                        </a:rPr>
                        <a:t> </a:t>
                      </a:r>
                      <a:r>
                        <a:rPr lang="nl-NL" sz="2000" kern="100">
                          <a:effectLst/>
                          <a:latin typeface="+mn-lt"/>
                        </a:rPr>
                        <a:t>De leerling wordt vergeleken met en groeit t.o.v. zichzelf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>
                          <a:effectLst/>
                          <a:latin typeface="+mn-lt"/>
                        </a:rPr>
                        <a:t> -</a:t>
                      </a:r>
                      <a:r>
                        <a:rPr lang="nl-NL" sz="2000" err="1">
                          <a:effectLst/>
                          <a:latin typeface="+mn-lt"/>
                        </a:rPr>
                        <a:t>Vygotsky’s</a:t>
                      </a:r>
                      <a:r>
                        <a:rPr lang="nl-NL" sz="2000">
                          <a:effectLst/>
                          <a:latin typeface="+mn-lt"/>
                        </a:rPr>
                        <a:t> zone van naaste ontwikkeling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839026"/>
                  </a:ext>
                </a:extLst>
              </a:tr>
              <a:tr h="415446">
                <a:tc>
                  <a:txBody>
                    <a:bodyPr/>
                    <a:lstStyle/>
                    <a:p>
                      <a:endParaRPr lang="nl-NL" sz="20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200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200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713206"/>
                  </a:ext>
                </a:extLst>
              </a:tr>
              <a:tr h="2064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Groepen van 50-60 leerlingen, cohort gemixt met vaste groep mentoren</a:t>
                      </a:r>
                      <a:endParaRPr lang="nl-NL" sz="20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kern="100">
                          <a:effectLst/>
                          <a:latin typeface="+mn-lt"/>
                        </a:rPr>
                        <a:t>We leren en werken samen en met elkaar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  <a:latin typeface="+mn-lt"/>
                        </a:rPr>
                        <a:t> 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  <a:latin typeface="+mn-lt"/>
                        </a:rPr>
                        <a:t>Peer-</a:t>
                      </a:r>
                      <a:r>
                        <a:rPr lang="nl-NL" sz="2000" err="1">
                          <a:effectLst/>
                          <a:latin typeface="+mn-lt"/>
                        </a:rPr>
                        <a:t>tutoring</a:t>
                      </a:r>
                      <a:r>
                        <a:rPr lang="nl-NL" sz="2000">
                          <a:effectLst/>
                          <a:latin typeface="+mn-lt"/>
                        </a:rPr>
                        <a:t> van Susan Trost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  <a:latin typeface="+mn-lt"/>
                        </a:rPr>
                        <a:t>Zelf-determinatie theorie van </a:t>
                      </a:r>
                      <a:r>
                        <a:rPr lang="nl-NL" sz="2000" err="1">
                          <a:effectLst/>
                          <a:latin typeface="+mn-lt"/>
                        </a:rPr>
                        <a:t>Deci</a:t>
                      </a:r>
                      <a:r>
                        <a:rPr lang="nl-NL" sz="2000">
                          <a:effectLst/>
                          <a:latin typeface="+mn-lt"/>
                        </a:rPr>
                        <a:t> en Ryan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  <a:latin typeface="+mn-lt"/>
                        </a:rPr>
                        <a:t>Jenaplan onderwijs: creëren van gemeenschap en rolmodel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035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2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4A93E-8196-16A5-569C-70301E0C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038"/>
            <a:ext cx="11604567" cy="1454051"/>
          </a:xfrm>
        </p:spPr>
        <p:txBody>
          <a:bodyPr>
            <a:normAutofit/>
          </a:bodyPr>
          <a:lstStyle/>
          <a:p>
            <a:r>
              <a:rPr lang="nl-NL" sz="3600" err="1">
                <a:solidFill>
                  <a:schemeClr val="tx2"/>
                </a:solidFill>
              </a:rPr>
              <a:t>Leerjaaroverstijgend</a:t>
            </a:r>
            <a:r>
              <a:rPr lang="nl-NL" sz="3600">
                <a:solidFill>
                  <a:schemeClr val="tx2"/>
                </a:solidFill>
              </a:rPr>
              <a:t> samenwerken: wat zie je dan?</a:t>
            </a: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2BE4D738-E86D-A258-716A-95268A43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13236" y="805247"/>
            <a:ext cx="2277893" cy="2277893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0317617-354B-1DF5-88A2-F5DBF83DCCB5}"/>
              </a:ext>
            </a:extLst>
          </p:cNvPr>
          <p:cNvSpPr txBox="1"/>
          <p:nvPr/>
        </p:nvSpPr>
        <p:spPr>
          <a:xfrm>
            <a:off x="339159" y="917703"/>
            <a:ext cx="898751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+mj-lt"/>
              </a:rPr>
              <a:t>- Groepen van 50-60 leerlingen </a:t>
            </a:r>
            <a:r>
              <a:rPr lang="nl-NL" sz="2800">
                <a:latin typeface="+mj-lt"/>
                <a:sym typeface="Wingdings" panose="05000000000000000000" pitchFamily="2" charset="2"/>
              </a:rPr>
              <a:t>”cluster”</a:t>
            </a:r>
            <a:endParaRPr lang="nl-NL" sz="2800">
              <a:latin typeface="+mj-lt"/>
            </a:endParaRPr>
          </a:p>
          <a:p>
            <a:r>
              <a:rPr lang="nl-NL" sz="2800">
                <a:latin typeface="+mj-lt"/>
              </a:rPr>
              <a:t>Vaste groep mentoren, </a:t>
            </a:r>
            <a:r>
              <a:rPr lang="nl-NL" sz="2800" err="1">
                <a:latin typeface="+mj-lt"/>
              </a:rPr>
              <a:t>vakexperts</a:t>
            </a:r>
            <a:r>
              <a:rPr lang="nl-NL" sz="2800">
                <a:latin typeface="+mj-lt"/>
              </a:rPr>
              <a:t> rouleren</a:t>
            </a:r>
          </a:p>
          <a:p>
            <a:endParaRPr lang="nl-NL" sz="2800">
              <a:latin typeface="+mj-lt"/>
            </a:endParaRPr>
          </a:p>
          <a:p>
            <a:r>
              <a:rPr lang="nl-NL" sz="2800">
                <a:latin typeface="+mj-lt"/>
              </a:rPr>
              <a:t>-Projecten zijn leerjaar-overstijgend</a:t>
            </a:r>
          </a:p>
          <a:p>
            <a:endParaRPr lang="nl-NL" sz="2800">
              <a:latin typeface="+mj-lt"/>
            </a:endParaRPr>
          </a:p>
          <a:p>
            <a:r>
              <a:rPr lang="nl-NL" sz="2800">
                <a:latin typeface="+mj-lt"/>
              </a:rPr>
              <a:t>-S&amp;B leerjaar 1 en 2 samen, leerjaar 3 apart</a:t>
            </a:r>
          </a:p>
          <a:p>
            <a:endParaRPr lang="nl-NL" sz="2800">
              <a:latin typeface="+mj-lt"/>
            </a:endParaRPr>
          </a:p>
          <a:p>
            <a:r>
              <a:rPr lang="nl-NL" sz="2800">
                <a:latin typeface="+mj-lt"/>
              </a:rPr>
              <a:t>-Workshops op niveau (</a:t>
            </a:r>
            <a:r>
              <a:rPr lang="nl-NL" sz="2800" err="1">
                <a:latin typeface="+mj-lt"/>
              </a:rPr>
              <a:t>ipv</a:t>
            </a:r>
            <a:r>
              <a:rPr lang="nl-NL" sz="2800">
                <a:latin typeface="+mj-lt"/>
              </a:rPr>
              <a:t> leerjaar)</a:t>
            </a:r>
          </a:p>
          <a:p>
            <a:endParaRPr lang="nl-NL" sz="2800">
              <a:latin typeface="+mj-lt"/>
            </a:endParaRPr>
          </a:p>
          <a:p>
            <a:r>
              <a:rPr lang="nl-NL" sz="2800">
                <a:latin typeface="+mj-lt"/>
              </a:rPr>
              <a:t>-Beoordelen op basis van feedback i.p.v. het geven van cijfers</a:t>
            </a:r>
          </a:p>
          <a:p>
            <a:endParaRPr lang="nl-NL" sz="2800">
              <a:latin typeface="+mj-lt"/>
            </a:endParaRPr>
          </a:p>
          <a:p>
            <a:r>
              <a:rPr lang="nl-NL" sz="2800">
                <a:latin typeface="+mj-lt"/>
              </a:rPr>
              <a:t>-Leerling volg jezelf systeem passend bij WD3</a:t>
            </a:r>
          </a:p>
        </p:txBody>
      </p:sp>
    </p:spTree>
    <p:extLst>
      <p:ext uri="{BB962C8B-B14F-4D97-AF65-F5344CB8AC3E}">
        <p14:creationId xmlns:p14="http://schemas.microsoft.com/office/powerpoint/2010/main" val="36339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4A93E-8196-16A5-569C-70301E0C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78" y="204439"/>
            <a:ext cx="10450761" cy="805935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chemeClr val="tx2"/>
                </a:solidFill>
              </a:rPr>
              <a:t>Wat blijft hetzelfde</a:t>
            </a: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2BE4D738-E86D-A258-716A-95268A43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44377" y="0"/>
            <a:ext cx="2647623" cy="2647623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869897E-0367-1984-182B-7C58A4AD8320}"/>
              </a:ext>
            </a:extLst>
          </p:cNvPr>
          <p:cNvSpPr txBox="1"/>
          <p:nvPr/>
        </p:nvSpPr>
        <p:spPr>
          <a:xfrm>
            <a:off x="389036" y="1010374"/>
            <a:ext cx="915534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+mj-lt"/>
              </a:rPr>
              <a:t>- </a:t>
            </a:r>
            <a:r>
              <a:rPr lang="en-US" sz="3200" err="1">
                <a:latin typeface="+mj-lt"/>
              </a:rPr>
              <a:t>Werken</a:t>
            </a:r>
            <a:r>
              <a:rPr lang="en-US" sz="3200">
                <a:latin typeface="+mj-lt"/>
              </a:rPr>
              <a:t> in </a:t>
            </a:r>
            <a:r>
              <a:rPr lang="en-US" sz="3200" err="1">
                <a:latin typeface="+mj-lt"/>
              </a:rPr>
              <a:t>groepen</a:t>
            </a:r>
            <a:r>
              <a:rPr lang="en-US" sz="3200">
                <a:latin typeface="+mj-lt"/>
              </a:rPr>
              <a:t> van </a:t>
            </a:r>
            <a:r>
              <a:rPr lang="en-US" sz="3200" err="1">
                <a:latin typeface="+mj-lt"/>
              </a:rPr>
              <a:t>drie</a:t>
            </a:r>
            <a:r>
              <a:rPr lang="en-US" sz="3200">
                <a:latin typeface="+mj-lt"/>
              </a:rPr>
              <a:t> </a:t>
            </a:r>
          </a:p>
          <a:p>
            <a:r>
              <a:rPr lang="en-US" sz="3200">
                <a:latin typeface="+mj-lt"/>
              </a:rPr>
              <a:t>	(</a:t>
            </a:r>
            <a:r>
              <a:rPr lang="en-US" sz="3200" err="1">
                <a:latin typeface="+mj-lt"/>
              </a:rPr>
              <a:t>Leerjaaroverstijgend</a:t>
            </a:r>
            <a:r>
              <a:rPr lang="en-US" sz="3200">
                <a:latin typeface="+mj-lt"/>
              </a:rPr>
              <a:t> maar </a:t>
            </a:r>
            <a:r>
              <a:rPr lang="en-US" sz="3200" err="1">
                <a:latin typeface="+mj-lt"/>
              </a:rPr>
              <a:t>niet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altijd</a:t>
            </a:r>
            <a:r>
              <a:rPr lang="en-US" sz="3200">
                <a:latin typeface="+mj-lt"/>
              </a:rPr>
              <a:t>)</a:t>
            </a:r>
          </a:p>
          <a:p>
            <a:endParaRPr lang="en-US" sz="3200">
              <a:latin typeface="+mj-lt"/>
            </a:endParaRPr>
          </a:p>
          <a:p>
            <a:r>
              <a:rPr lang="en-US" sz="3200">
                <a:latin typeface="+mj-lt"/>
              </a:rPr>
              <a:t>-</a:t>
            </a:r>
            <a:r>
              <a:rPr lang="en-US" sz="3200" err="1">
                <a:latin typeface="+mj-lt"/>
              </a:rPr>
              <a:t>Werken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aan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projecten</a:t>
            </a:r>
            <a:r>
              <a:rPr lang="en-US" sz="3200">
                <a:latin typeface="+mj-lt"/>
              </a:rPr>
              <a:t>, </a:t>
            </a:r>
            <a:r>
              <a:rPr lang="en-US" sz="3200" err="1">
                <a:latin typeface="+mj-lt"/>
              </a:rPr>
              <a:t>taaltaken</a:t>
            </a:r>
            <a:r>
              <a:rPr lang="en-US" sz="3200">
                <a:latin typeface="+mj-lt"/>
              </a:rPr>
              <a:t>, </a:t>
            </a:r>
            <a:r>
              <a:rPr lang="en-US" sz="3200" err="1">
                <a:latin typeface="+mj-lt"/>
              </a:rPr>
              <a:t>opdrachten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enz</a:t>
            </a:r>
            <a:endParaRPr lang="en-US" sz="3200">
              <a:latin typeface="+mj-lt"/>
            </a:endParaRPr>
          </a:p>
          <a:p>
            <a:r>
              <a:rPr lang="en-US" sz="3200">
                <a:latin typeface="+mj-lt"/>
              </a:rPr>
              <a:t>-6 </a:t>
            </a:r>
            <a:r>
              <a:rPr lang="en-US" sz="3200" err="1">
                <a:latin typeface="+mj-lt"/>
              </a:rPr>
              <a:t>periodes</a:t>
            </a:r>
            <a:r>
              <a:rPr lang="en-US" sz="3200">
                <a:latin typeface="+mj-lt"/>
              </a:rPr>
              <a:t> van elk 6 </a:t>
            </a:r>
            <a:r>
              <a:rPr lang="en-US" sz="3200" err="1">
                <a:latin typeface="+mj-lt"/>
              </a:rPr>
              <a:t>weken</a:t>
            </a:r>
            <a:endParaRPr lang="en-US" sz="3200">
              <a:latin typeface="+mj-lt"/>
            </a:endParaRPr>
          </a:p>
          <a:p>
            <a:r>
              <a:rPr lang="en-US" sz="3200">
                <a:latin typeface="+mj-lt"/>
              </a:rPr>
              <a:t>-</a:t>
            </a:r>
            <a:r>
              <a:rPr lang="en-US" sz="3200" err="1">
                <a:latin typeface="+mj-lt"/>
              </a:rPr>
              <a:t>Activiteiten</a:t>
            </a:r>
            <a:r>
              <a:rPr lang="en-US" sz="3200">
                <a:latin typeface="+mj-lt"/>
              </a:rPr>
              <a:t> per “cohort” 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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leerjaar</a:t>
            </a:r>
            <a:endParaRPr lang="en-US" sz="3200">
              <a:latin typeface="+mj-lt"/>
              <a:sym typeface="Wingdings" panose="05000000000000000000" pitchFamily="2" charset="2"/>
            </a:endParaRPr>
          </a:p>
          <a:p>
            <a:r>
              <a:rPr lang="en-US" sz="3600">
                <a:latin typeface="+mj-lt"/>
                <a:sym typeface="Wingdings" panose="05000000000000000000" pitchFamily="2" charset="2"/>
              </a:rPr>
              <a:t>	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- 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Kunstblok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leerjaar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1</a:t>
            </a:r>
          </a:p>
          <a:p>
            <a:r>
              <a:rPr lang="en-US" sz="2400">
                <a:latin typeface="+mj-lt"/>
                <a:sym typeface="Wingdings" panose="05000000000000000000" pitchFamily="2" charset="2"/>
              </a:rPr>
              <a:t>	- 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Praktische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Profiel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Orientatie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leerjaar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2</a:t>
            </a:r>
          </a:p>
          <a:p>
            <a:r>
              <a:rPr lang="en-US" sz="2400">
                <a:latin typeface="+mj-lt"/>
                <a:sym typeface="Wingdings" panose="05000000000000000000" pitchFamily="2" charset="2"/>
              </a:rPr>
              <a:t>	-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Arbeidsorienterende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stage  </a:t>
            </a:r>
            <a:r>
              <a:rPr lang="en-US" sz="2400" err="1">
                <a:latin typeface="+mj-lt"/>
                <a:sym typeface="Wingdings" panose="05000000000000000000" pitchFamily="2" charset="2"/>
              </a:rPr>
              <a:t>leerjaar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 3</a:t>
            </a:r>
          </a:p>
          <a:p>
            <a:r>
              <a:rPr lang="en-US" sz="3200" err="1">
                <a:latin typeface="+mj-lt"/>
                <a:sym typeface="Wingdings" panose="05000000000000000000" pitchFamily="2" charset="2"/>
              </a:rPr>
              <a:t>Hetzelfde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aanbod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 van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vakken</a:t>
            </a:r>
            <a:endParaRPr lang="en-US" sz="3200">
              <a:latin typeface="+mj-lt"/>
              <a:sym typeface="Wingdings" panose="05000000000000000000" pitchFamily="2" charset="2"/>
            </a:endParaRPr>
          </a:p>
          <a:p>
            <a:r>
              <a:rPr lang="en-US" sz="3200" err="1">
                <a:latin typeface="+mj-lt"/>
                <a:sym typeface="Wingdings" panose="05000000000000000000" pitchFamily="2" charset="2"/>
              </a:rPr>
              <a:t>Leerjaar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 4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vormt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aparte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groep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i.v.m</a:t>
            </a:r>
            <a:r>
              <a:rPr lang="en-US" sz="3200">
                <a:latin typeface="+mj-lt"/>
                <a:sym typeface="Wingdings" panose="05000000000000000000" pitchFamily="2" charset="2"/>
              </a:rPr>
              <a:t>. </a:t>
            </a:r>
            <a:r>
              <a:rPr lang="en-US" sz="3200" err="1">
                <a:latin typeface="+mj-lt"/>
                <a:sym typeface="Wingdings" panose="05000000000000000000" pitchFamily="2" charset="2"/>
              </a:rPr>
              <a:t>eindexamen</a:t>
            </a:r>
            <a:endParaRPr lang="en-US" sz="3200">
              <a:latin typeface="+mj-lt"/>
            </a:endParaRP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565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4A93E-8196-16A5-569C-70301E0C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8630"/>
            <a:ext cx="10450761" cy="1454051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chemeClr val="tx2"/>
                </a:solidFill>
              </a:rPr>
              <a:t>Waar wordt op dit moment verder aan gewerkt?</a:t>
            </a: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2BE4D738-E86D-A258-716A-95268A43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92393" y="4280658"/>
            <a:ext cx="2132234" cy="213223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99421DB-3CAB-96A9-8C15-E2D2F9461E7A}"/>
              </a:ext>
            </a:extLst>
          </p:cNvPr>
          <p:cNvSpPr txBox="1"/>
          <p:nvPr/>
        </p:nvSpPr>
        <p:spPr>
          <a:xfrm>
            <a:off x="548639" y="1995055"/>
            <a:ext cx="92437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+mj-lt"/>
              </a:rPr>
              <a:t>-</a:t>
            </a:r>
            <a:r>
              <a:rPr lang="en-US" sz="3200" err="1">
                <a:latin typeface="+mj-lt"/>
              </a:rPr>
              <a:t>Projecten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aanpassen</a:t>
            </a:r>
            <a:r>
              <a:rPr lang="en-US" sz="3200">
                <a:latin typeface="+mj-lt"/>
              </a:rPr>
              <a:t>, </a:t>
            </a:r>
            <a:r>
              <a:rPr lang="en-US" sz="3200" err="1">
                <a:latin typeface="+mj-lt"/>
              </a:rPr>
              <a:t>nieuwe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projecten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schrijven</a:t>
            </a:r>
            <a:endParaRPr lang="en-US" sz="3200">
              <a:latin typeface="+mj-lt"/>
            </a:endParaRPr>
          </a:p>
          <a:p>
            <a:endParaRPr lang="en-US" sz="3200">
              <a:latin typeface="+mj-lt"/>
            </a:endParaRPr>
          </a:p>
          <a:p>
            <a:r>
              <a:rPr lang="en-US" sz="3200">
                <a:latin typeface="+mj-lt"/>
              </a:rPr>
              <a:t>-</a:t>
            </a:r>
            <a:r>
              <a:rPr lang="en-US" sz="3200" err="1">
                <a:latin typeface="+mj-lt"/>
              </a:rPr>
              <a:t>Keuze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vorm</a:t>
            </a:r>
            <a:r>
              <a:rPr lang="en-US" sz="3200">
                <a:latin typeface="+mj-lt"/>
              </a:rPr>
              <a:t> van </a:t>
            </a:r>
            <a:r>
              <a:rPr lang="en-US" sz="3200" err="1">
                <a:latin typeface="+mj-lt"/>
              </a:rPr>
              <a:t>beoordelen</a:t>
            </a:r>
            <a:endParaRPr lang="en-US" sz="3200">
              <a:latin typeface="+mj-lt"/>
            </a:endParaRPr>
          </a:p>
          <a:p>
            <a:endParaRPr lang="en-US" sz="3200">
              <a:latin typeface="+mj-lt"/>
            </a:endParaRPr>
          </a:p>
          <a:p>
            <a:r>
              <a:rPr lang="en-US" sz="3200">
                <a:latin typeface="+mj-lt"/>
              </a:rPr>
              <a:t>-Cohort-</a:t>
            </a:r>
            <a:r>
              <a:rPr lang="en-US" sz="3200" err="1">
                <a:latin typeface="+mj-lt"/>
              </a:rPr>
              <a:t>activiteiten</a:t>
            </a:r>
            <a:r>
              <a:rPr lang="en-US" sz="3200">
                <a:latin typeface="+mj-lt"/>
              </a:rPr>
              <a:t> </a:t>
            </a:r>
            <a:r>
              <a:rPr lang="en-US" sz="3200" err="1">
                <a:latin typeface="+mj-lt"/>
              </a:rPr>
              <a:t>aanpassen</a:t>
            </a:r>
            <a:endParaRPr lang="en-US" sz="3200">
              <a:latin typeface="+mj-lt"/>
            </a:endParaRPr>
          </a:p>
          <a:p>
            <a:endParaRPr lang="nl-NL" sz="3200">
              <a:latin typeface="+mj-lt"/>
            </a:endParaRPr>
          </a:p>
          <a:p>
            <a:r>
              <a:rPr lang="nl-NL" sz="3200">
                <a:latin typeface="+mj-lt"/>
              </a:rPr>
              <a:t>-Leerling volg jezelf systeem</a:t>
            </a:r>
          </a:p>
          <a:p>
            <a:endParaRPr lang="nl-NL" sz="3200">
              <a:latin typeface="+mj-lt"/>
            </a:endParaRPr>
          </a:p>
          <a:p>
            <a:r>
              <a:rPr lang="nl-NL" sz="3200">
                <a:latin typeface="+mj-lt"/>
              </a:rPr>
              <a:t>-Mentoraat en begeleiding in clustergroep</a:t>
            </a:r>
          </a:p>
        </p:txBody>
      </p:sp>
    </p:spTree>
    <p:extLst>
      <p:ext uri="{BB962C8B-B14F-4D97-AF65-F5344CB8AC3E}">
        <p14:creationId xmlns:p14="http://schemas.microsoft.com/office/powerpoint/2010/main" val="36391216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295.tgt.Office_50300968_TF33713516_Win32_OJ112196127" id="{711B5A03-FE3A-4E90-ABA7-DB1405FCEAD7}" vid="{0E275FA8-9945-45B8-88AB-9655A97FF737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3cc8a9-ff48-4f80-905d-a3860933e5b0">
      <Terms xmlns="http://schemas.microsoft.com/office/infopath/2007/PartnerControls"/>
    </lcf76f155ced4ddcb4097134ff3c332f>
    <TaxCatchAll xmlns="029d0c4d-165d-44c2-b6af-e4ab2e2f85c3" xsi:nil="true"/>
    <MediaServiceKeyPoints xmlns="993cc8a9-ff48-4f80-905d-a3860933e5b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6D5458AFE3B4DBCA4E41ADA48DDF4" ma:contentTypeVersion="17" ma:contentTypeDescription="Een nieuw document maken." ma:contentTypeScope="" ma:versionID="13f0b976dcd1da40d30f5cc3ea1d7ba9">
  <xsd:schema xmlns:xsd="http://www.w3.org/2001/XMLSchema" xmlns:xs="http://www.w3.org/2001/XMLSchema" xmlns:p="http://schemas.microsoft.com/office/2006/metadata/properties" xmlns:ns2="993cc8a9-ff48-4f80-905d-a3860933e5b0" xmlns:ns3="029d0c4d-165d-44c2-b6af-e4ab2e2f85c3" targetNamespace="http://schemas.microsoft.com/office/2006/metadata/properties" ma:root="true" ma:fieldsID="b7e9c1f8b83a07cbdab62e0e938fa337" ns2:_="" ns3:_="">
    <xsd:import namespace="993cc8a9-ff48-4f80-905d-a3860933e5b0"/>
    <xsd:import namespace="029d0c4d-165d-44c2-b6af-e4ab2e2f8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cc8a9-ff48-4f80-905d-a3860933e5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1bddb5a6-813b-4703-8f12-be8ad64d59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9d0c4d-165d-44c2-b6af-e4ab2e2f85c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8c4e208-6666-40c3-a0e7-6df61c0f501c}" ma:internalName="TaxCatchAll" ma:showField="CatchAllData" ma:web="029d0c4d-165d-44c2-b6af-e4ab2e2f85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93cc8a9-ff48-4f80-905d-a3860933e5b0"/>
    <ds:schemaRef ds:uri="http://purl.org/dc/terms/"/>
    <ds:schemaRef ds:uri="029d0c4d-165d-44c2-b6af-e4ab2e2f85c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8D76D2-5EEA-44AE-A44D-7FB06A8AB459}">
  <ds:schemaRefs>
    <ds:schemaRef ds:uri="029d0c4d-165d-44c2-b6af-e4ab2e2f85c3"/>
    <ds:schemaRef ds:uri="993cc8a9-ff48-4f80-905d-a3860933e5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{F75D6A83-5573-427E-9390-3394DE93919B}tf33713516_win32</Template>
  <TotalTime>0</TotalTime>
  <Words>433</Words>
  <Application>Microsoft Office PowerPoint</Application>
  <PresentationFormat>Breedbeeld</PresentationFormat>
  <Paragraphs>118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Gill Sans MT</vt:lpstr>
      <vt:lpstr>Times New Roman</vt:lpstr>
      <vt:lpstr>Walbaum Display</vt:lpstr>
      <vt:lpstr>Wingdings</vt:lpstr>
      <vt:lpstr>3DFloatVTI</vt:lpstr>
      <vt:lpstr>WD3  ouderavond Leerjaar overstijgend samenwerken 24-25</vt:lpstr>
      <vt:lpstr>Doel van de avond     Informeren, ervaren, feedback ophalen</vt:lpstr>
      <vt:lpstr>Ouderavond VMBO 1-2-3</vt:lpstr>
      <vt:lpstr>Korte Historie WD3  Gestart in 2005: -Niveau overstijgend samenwerken B-K-TG -Zonder cijfers gewerkt -Uitgangspunten WD3 vs “regulier” eindexamen  Start WD3 HV (vanaf 2020)  *Kruisbestuiving  *Wat hetzelfde kan, hetzelfde doen  Vanaf schooljaar 21-22 -Onderzoek, eerste verkenningen om WD3 onderwijs aan te passen   </vt:lpstr>
      <vt:lpstr>Motivaties voor leerjaar overstijgend samenwerken  Organisatorisch -Groepsgrootte -Groei van WD3 -Verhuizing  Onderwijskundig -Leren van en met elkaar breder maken -Van een groep een groep maken met ieder eigen rol -Workshops op niveau i.p.v. op leerjaar-niveau -Voorbereiden op de maatschappij waar voorbij leeftijden wordt samengewerkt  </vt:lpstr>
      <vt:lpstr>PowerPoint-presentatie</vt:lpstr>
      <vt:lpstr>Leerjaaroverstijgend samenwerken: wat zie je dan?</vt:lpstr>
      <vt:lpstr>Wat blijft hetzelfde</vt:lpstr>
      <vt:lpstr>Waar wordt op dit moment verder aan gewerkt?</vt:lpstr>
      <vt:lpstr>PowerPoint-presentatie</vt:lpstr>
      <vt:lpstr>Leeftijds intermezzo  </vt:lpstr>
      <vt:lpstr>Feedback en aanvullingen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Presentatietitel</dc:title>
  <dc:creator>Paul Verzellenberg</dc:creator>
  <cp:lastModifiedBy>Rosan van Luyt</cp:lastModifiedBy>
  <cp:revision>1</cp:revision>
  <dcterms:created xsi:type="dcterms:W3CDTF">2024-01-12T14:24:56Z</dcterms:created>
  <dcterms:modified xsi:type="dcterms:W3CDTF">2024-03-11T07:39:40Z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0x01010013F6D5458AFE3B4DBCA4E41ADA48DDF4</vt:lpwstr>
  </property>
</Properties>
</file>