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5" r:id="rId6"/>
    <p:sldId id="276" r:id="rId7"/>
    <p:sldId id="257" r:id="rId8"/>
    <p:sldId id="277" r:id="rId9"/>
    <p:sldId id="278" r:id="rId10"/>
    <p:sldId id="280" r:id="rId11"/>
    <p:sldId id="281" r:id="rId12"/>
    <p:sldId id="290" r:id="rId13"/>
    <p:sldId id="282" r:id="rId14"/>
    <p:sldId id="287" r:id="rId15"/>
    <p:sldId id="279" r:id="rId16"/>
    <p:sldId id="283" r:id="rId17"/>
    <p:sldId id="285" r:id="rId1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2525F8-D59D-428E-8E6B-0D3887690847}" v="4" dt="2024-04-04T08:19:34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719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0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01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746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40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70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85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4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03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991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7666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09E7-D369-3344-8F56-D1D1B9077223}" type="datetimeFigureOut">
              <a:rPr lang="nl-NL" smtClean="0"/>
              <a:t>4-4-2024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24578-D3F5-D94B-8E8D-BE0E1FB56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17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search?q=meininger+hotel+tiergarten+adres&amp;sca_esv=19b6bafa466e0cb5&amp;sxsrf=ACQVn09f0wrh4R-jkmnosxrOIKN_FZ4Y2Q%3A1709200975368&amp;ei=T1bgZdn1FYqM9u8P8tu2uAY&amp;hotel_occupancy=2&amp;ved=0ahUKEwiZ2fHnpdCEAxUKhv0HHfKtDWcQ4dUDCBE&amp;uact=5&amp;oq=meininger+hotel+tiergarten+adres&amp;gs_lp=Egxnd3Mtd2l6LXNlcnAiIG1laW5pbmdlciBob3RlbCB0aWVyZ2FydGVuIGFkcmVzMgYQABgWGB4yBhAAGBYYHjIIEAAYFhgeGApI1ixQ3xZYhyZwAngBkAEAmAGUAaABywWqAQM0LjO4AQPIAQD4AQGYAgmgAuMFwgIHECMYsAMYJ8ICChAAGEcY1gQYsAPCAhkQLhiABBiKBRhDGMcBGNEDGMgDGLAD2AEBwgIiEC4YgAQYigUYQxjHARivARiYBRieBRiZBRjIAxiwA9gBAcICChAjGIAEGIoFGCfCAhQQLhiABBjHARivARiYBRieBRiZBcICCBAAGIAEGMsBwgIFEAAYgATCAiMQLhiABBjHARivARiYBRieBRiZBRiXBRjcBBjeBBjgBNgBAsICBRAhGKABmAMAiAYBkAYLugYECAEYCLoGBggCEAEYFJIHAzYuMw&amp;sclient=gws-wiz-serp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hyperlink" Target="https://www.meininger-hotels.com/en/hotels/berlin/hotel-berlin-tiergarte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58841" y="3800727"/>
            <a:ext cx="3797153" cy="2417626"/>
          </a:xfrm>
        </p:spPr>
        <p:txBody>
          <a:bodyPr>
            <a:normAutofit/>
          </a:bodyPr>
          <a:lstStyle/>
          <a:p>
            <a:pPr algn="l"/>
            <a:r>
              <a:rPr lang="nl-NL" sz="3600" b="1">
                <a:latin typeface="Arial"/>
                <a:cs typeface="Arial"/>
              </a:rPr>
              <a:t>Informatieavond Berlijn </a:t>
            </a:r>
            <a:br>
              <a:rPr lang="nl-NL" sz="3600" b="1">
                <a:latin typeface="Arial"/>
                <a:cs typeface="Arial"/>
              </a:rPr>
            </a:br>
            <a:r>
              <a:rPr lang="nl-NL" sz="3600" b="1">
                <a:latin typeface="Arial"/>
                <a:cs typeface="Arial"/>
              </a:rPr>
              <a:t>28 maart 2024</a:t>
            </a:r>
            <a:endParaRPr lang="nl-NL" sz="3600"/>
          </a:p>
        </p:txBody>
      </p:sp>
      <p:pic>
        <p:nvPicPr>
          <p:cNvPr id="6" name="Afbeelding 5" descr="WEREDI_ACCO-RGB-MEI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94" y="3728274"/>
            <a:ext cx="764935" cy="2562532"/>
          </a:xfrm>
          <a:prstGeom prst="rect">
            <a:avLst/>
          </a:prstGeom>
        </p:spPr>
      </p:pic>
      <p:pic>
        <p:nvPicPr>
          <p:cNvPr id="2" name="Picture 1" descr="Berlin: Lieblingsplätze und Eco-Hotspots | BIORAMA">
            <a:extLst>
              <a:ext uri="{FF2B5EF4-FFF2-40B4-BE49-F238E27FC236}">
                <a16:creationId xmlns:a16="http://schemas.microsoft.com/office/drawing/2014/main" id="{83F6559A-F9DD-4011-236A-795BFF063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357" y="3916609"/>
            <a:ext cx="3611146" cy="204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00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/>
                <a:cs typeface="Times New Roman"/>
              </a:rPr>
              <a:t>HET 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67849" y="1716449"/>
            <a:ext cx="7153422" cy="4653190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  <a:buFont typeface="Wingdings"/>
              <a:buChar char="Ø"/>
            </a:pPr>
            <a:r>
              <a:rPr lang="en-US" u="sng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Maandag</a:t>
            </a:r>
            <a:r>
              <a:rPr lang="en-US" b="0" i="0" u="sng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​</a:t>
            </a:r>
            <a:br>
              <a:rPr lang="en-US" u="sng">
                <a:latin typeface="Arial"/>
                <a:cs typeface="Arial"/>
              </a:rPr>
            </a:b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heenreis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 ~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wandeltocht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rondom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hostel ~ 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uiteten</a:t>
            </a:r>
            <a:endParaRPr lang="en-US" sz="2400" b="1" err="1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  <a:p>
            <a:pPr>
              <a:buClr>
                <a:srgbClr val="C00000"/>
              </a:buClr>
              <a:buFont typeface="Wingdings"/>
              <a:buChar char="Ø"/>
            </a:pPr>
            <a:r>
              <a:rPr lang="en-US" u="sng" err="1">
                <a:latin typeface="Arial"/>
                <a:cs typeface="Arial"/>
              </a:rPr>
              <a:t>Dinsdag</a:t>
            </a:r>
            <a:br>
              <a:rPr lang="en-US">
                <a:latin typeface="Arial"/>
                <a:ea typeface="Calibri"/>
                <a:cs typeface="Calibri"/>
              </a:rPr>
            </a:br>
            <a:r>
              <a:rPr lang="en-US" sz="2400">
                <a:latin typeface="Arial"/>
                <a:ea typeface="Calibri"/>
                <a:cs typeface="Calibri"/>
              </a:rPr>
              <a:t>Zoo ~ Stasi ~ theater</a:t>
            </a:r>
            <a:endParaRPr lang="en-US" sz="2400" b="1" u="sng">
              <a:solidFill>
                <a:srgbClr val="404040"/>
              </a:solidFill>
              <a:latin typeface="Arial"/>
              <a:ea typeface="Calibri"/>
              <a:cs typeface="Arial"/>
            </a:endParaRPr>
          </a:p>
          <a:p>
            <a:pPr>
              <a:buClr>
                <a:srgbClr val="C00000"/>
              </a:buClr>
              <a:buFont typeface="Wingdings"/>
              <a:buChar char="Ø"/>
            </a:pPr>
            <a:r>
              <a:rPr lang="en-US" u="sng" err="1">
                <a:latin typeface="Arial"/>
                <a:ea typeface="Calibri"/>
                <a:cs typeface="Calibri"/>
              </a:rPr>
              <a:t>Woensdag</a:t>
            </a:r>
            <a:br>
              <a:rPr lang="en-US">
                <a:latin typeface="Arial"/>
                <a:ea typeface="Calibri"/>
                <a:cs typeface="Calibri"/>
              </a:rPr>
            </a:br>
            <a:r>
              <a:rPr lang="en-US" sz="2400" err="1">
                <a:latin typeface="Arial"/>
                <a:ea typeface="Calibri"/>
                <a:cs typeface="Calibri"/>
              </a:rPr>
              <a:t>Ochtend</a:t>
            </a:r>
            <a:r>
              <a:rPr lang="en-US" sz="2400">
                <a:latin typeface="Arial"/>
                <a:ea typeface="Calibri"/>
                <a:cs typeface="Calibri"/>
              </a:rPr>
              <a:t> A/B ~ Middag C/D ~ </a:t>
            </a:r>
            <a:r>
              <a:rPr lang="en-US" sz="2400" err="1">
                <a:latin typeface="Arial"/>
                <a:ea typeface="Calibri"/>
                <a:cs typeface="Calibri"/>
              </a:rPr>
              <a:t>boottocht</a:t>
            </a:r>
            <a:r>
              <a:rPr lang="en-US" sz="2400">
                <a:latin typeface="Arial"/>
                <a:ea typeface="Calibri"/>
                <a:cs typeface="Calibri"/>
              </a:rPr>
              <a:t> </a:t>
            </a:r>
            <a:endParaRPr lang="en-US" sz="2400" b="1" u="sng">
              <a:solidFill>
                <a:srgbClr val="404040"/>
              </a:solidFill>
              <a:latin typeface="Arial"/>
              <a:ea typeface="Calibri"/>
              <a:cs typeface="Arial"/>
            </a:endParaRPr>
          </a:p>
          <a:p>
            <a:pPr>
              <a:buClr>
                <a:srgbClr val="C00000"/>
              </a:buClr>
              <a:buFont typeface="Wingdings"/>
              <a:buChar char="Ø"/>
            </a:pPr>
            <a:r>
              <a:rPr lang="en-US" err="1">
                <a:latin typeface="Arial"/>
                <a:ea typeface="Calibri"/>
                <a:cs typeface="Calibri"/>
              </a:rPr>
              <a:t>Donderdag</a:t>
            </a:r>
            <a:br>
              <a:rPr lang="en-US">
                <a:latin typeface="Arial"/>
                <a:ea typeface="Calibri"/>
                <a:cs typeface="Calibri"/>
              </a:rPr>
            </a:br>
            <a:r>
              <a:rPr lang="en-US" sz="2400" err="1">
                <a:latin typeface="Arial"/>
                <a:ea typeface="Calibri"/>
                <a:cs typeface="Calibri"/>
              </a:rPr>
              <a:t>reisdag</a:t>
            </a:r>
            <a:br>
              <a:rPr lang="en-US">
                <a:ea typeface="Calibri"/>
                <a:cs typeface="Calibri"/>
              </a:rPr>
            </a:br>
            <a:br>
              <a:rPr lang="en-US">
                <a:ea typeface="Calibri"/>
                <a:cs typeface="Calibri"/>
              </a:rPr>
            </a:br>
            <a:br>
              <a:rPr lang="en-US">
                <a:ea typeface="Calibri"/>
                <a:cs typeface="Calibri"/>
              </a:rPr>
            </a:br>
            <a:br>
              <a:rPr lang="en-US"/>
            </a:br>
            <a:endParaRPr lang="en-US" b="1" i="0" u="sng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1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70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erlin: 6 Orte, an denen die Mauer noch steht | reisereporter.de">
            <a:extLst>
              <a:ext uri="{FF2B5EF4-FFF2-40B4-BE49-F238E27FC236}">
                <a16:creationId xmlns:a16="http://schemas.microsoft.com/office/drawing/2014/main" id="{569762DA-3495-D351-9D99-ACA622B7D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51" y="1365757"/>
            <a:ext cx="1885586" cy="12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4326" y="800213"/>
            <a:ext cx="8229600" cy="916140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/>
                <a:cs typeface="Times New Roman"/>
              </a:rPr>
              <a:t>KEUZEPROGRAMMA </a:t>
            </a:r>
          </a:p>
        </p:txBody>
      </p:sp>
      <p:pic>
        <p:nvPicPr>
          <p:cNvPr id="11" name="Afbeelding 10" descr="WEREDI_ACCO-RGB-MEI16.jpg">
            <a:extLst>
              <a:ext uri="{FF2B5EF4-FFF2-40B4-BE49-F238E27FC236}">
                <a16:creationId xmlns:a16="http://schemas.microsoft.com/office/drawing/2014/main" id="{35FE840D-4499-9B11-70CF-38181622B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7B946570-F50F-F18A-31D3-5D8940E27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9261" y="1473973"/>
            <a:ext cx="6358317" cy="25625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Clr>
                <a:srgbClr val="C00000"/>
              </a:buClr>
              <a:buNone/>
            </a:pPr>
            <a:endParaRPr lang="en-US" b="0" i="0" u="sng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cs typeface="Arial"/>
            </a:endParaRPr>
          </a:p>
          <a:p>
            <a:pPr marL="457200" lvl="1" indent="0" fontAlgn="base">
              <a:buClr>
                <a:srgbClr val="C00000"/>
              </a:buClr>
              <a:buNone/>
            </a:pPr>
            <a:r>
              <a:rPr lang="en-US" sz="2400" b="1" err="1">
                <a:latin typeface="Arial"/>
                <a:cs typeface="Arial"/>
              </a:rPr>
              <a:t>Ochtenddeel</a:t>
            </a:r>
            <a:r>
              <a:rPr lang="en-US" sz="2400" b="1">
                <a:latin typeface="Arial"/>
                <a:cs typeface="Arial"/>
              </a:rPr>
              <a:t>: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B0F0"/>
                </a:solidFill>
                <a:latin typeface="Arial"/>
                <a:cs typeface="Arial"/>
              </a:rPr>
              <a:t>A </a:t>
            </a:r>
            <a:r>
              <a:rPr lang="en-US" sz="2400">
                <a:latin typeface="Arial"/>
                <a:cs typeface="Arial"/>
              </a:rPr>
              <a:t>Graffiti-workshop</a:t>
            </a:r>
            <a:r>
              <a:rPr lang="en-US" sz="2400" b="0" i="0">
                <a:effectLst/>
                <a:latin typeface="Arial"/>
                <a:cs typeface="Arial"/>
              </a:rPr>
              <a:t> </a:t>
            </a:r>
            <a:r>
              <a:rPr lang="en-US" sz="2400" b="0" i="0" err="1">
                <a:effectLst/>
                <a:latin typeface="Arial"/>
                <a:cs typeface="Arial"/>
              </a:rPr>
              <a:t>en</a:t>
            </a:r>
            <a:r>
              <a:rPr lang="en-US" sz="2400" b="0" i="0">
                <a:effectLst/>
                <a:latin typeface="Arial"/>
                <a:cs typeface="Arial"/>
              </a:rPr>
              <a:t> </a:t>
            </a:r>
            <a:r>
              <a:rPr lang="en-US" sz="2400" b="0" i="0" err="1">
                <a:effectLst/>
                <a:latin typeface="Arial"/>
                <a:cs typeface="Arial"/>
              </a:rPr>
              <a:t>Bernauerstr</a:t>
            </a:r>
            <a:r>
              <a:rPr lang="en-US" sz="2400">
                <a:latin typeface="Arial"/>
                <a:cs typeface="Arial"/>
              </a:rPr>
              <a:t>.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B0F0"/>
                </a:solidFill>
                <a:latin typeface="Arial"/>
                <a:cs typeface="Arial"/>
              </a:rPr>
              <a:t>OF: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>
                <a:solidFill>
                  <a:srgbClr val="00B0F0"/>
                </a:solidFill>
                <a:latin typeface="Arial"/>
                <a:cs typeface="Arial"/>
              </a:rPr>
              <a:t>B</a:t>
            </a:r>
            <a:r>
              <a:rPr lang="en-US" sz="2400">
                <a:latin typeface="Arial"/>
                <a:cs typeface="Arial"/>
              </a:rPr>
              <a:t> Unterwelten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Fernsehturm</a:t>
            </a:r>
            <a:endParaRPr lang="en-US" sz="2400">
              <a:latin typeface="Arial"/>
              <a:cs typeface="Arial"/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sz="2400">
              <a:latin typeface="Arial"/>
              <a:cs typeface="Arial"/>
            </a:endParaRPr>
          </a:p>
          <a:p>
            <a:pPr marL="457200" lvl="1" indent="0" fontAlgn="base">
              <a:buClr>
                <a:srgbClr val="C00000"/>
              </a:buClr>
              <a:buNone/>
            </a:pPr>
            <a:r>
              <a:rPr lang="en-US" sz="2400" b="1" err="1">
                <a:latin typeface="Arial"/>
                <a:cs typeface="Arial"/>
              </a:rPr>
              <a:t>Middagdeel</a:t>
            </a:r>
            <a:r>
              <a:rPr lang="en-US" sz="2400" b="1">
                <a:latin typeface="Arial"/>
                <a:cs typeface="Arial"/>
              </a:rPr>
              <a:t>: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B0F0"/>
                </a:solidFill>
                <a:latin typeface="Arial"/>
                <a:cs typeface="Arial"/>
              </a:rPr>
              <a:t>C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Fietstour</a:t>
            </a:r>
            <a:r>
              <a:rPr lang="en-US" sz="2400">
                <a:latin typeface="Arial"/>
                <a:cs typeface="Arial"/>
              </a:rPr>
              <a:t> door centrum </a:t>
            </a:r>
            <a:r>
              <a:rPr lang="en-US" sz="2400" err="1">
                <a:latin typeface="Arial"/>
                <a:cs typeface="Arial"/>
              </a:rPr>
              <a:t>Berlijn</a:t>
            </a:r>
            <a:endParaRPr lang="en-US" sz="2400"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B0F0"/>
                </a:solidFill>
                <a:latin typeface="Arial"/>
                <a:cs typeface="Arial"/>
              </a:rPr>
              <a:t>OF: D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Klimmen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bij</a:t>
            </a:r>
            <a:r>
              <a:rPr lang="en-US" sz="2400">
                <a:latin typeface="Arial"/>
                <a:cs typeface="Arial"/>
              </a:rPr>
              <a:t> Mount-Mitte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en-US" sz="2400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 sz="1600" i="1" err="1">
                <a:latin typeface="Arial"/>
                <a:cs typeface="Arial"/>
              </a:rPr>
              <a:t>Inschrijven</a:t>
            </a:r>
            <a:r>
              <a:rPr lang="en-US" sz="1600" i="1">
                <a:latin typeface="Arial"/>
                <a:cs typeface="Arial"/>
              </a:rPr>
              <a:t> </a:t>
            </a:r>
            <a:r>
              <a:rPr lang="en-US" sz="1600" i="1" err="1">
                <a:latin typeface="Arial"/>
                <a:cs typeface="Arial"/>
              </a:rPr>
              <a:t>bij</a:t>
            </a:r>
            <a:r>
              <a:rPr lang="en-US" sz="1600" i="1">
                <a:latin typeface="Arial"/>
                <a:cs typeface="Arial"/>
              </a:rPr>
              <a:t> </a:t>
            </a:r>
            <a:r>
              <a:rPr lang="en-US" sz="1600" i="1" err="1">
                <a:latin typeface="Arial"/>
                <a:cs typeface="Arial"/>
              </a:rPr>
              <a:t>activiteiten</a:t>
            </a:r>
            <a:endParaRPr lang="en-US" sz="1600" i="1">
              <a:latin typeface="Arial"/>
              <a:cs typeface="Arial"/>
            </a:endParaRPr>
          </a:p>
          <a:p>
            <a:pPr marL="457200" lvl="1" indent="0" fontAlgn="base">
              <a:buClr>
                <a:srgbClr val="C00000"/>
              </a:buClr>
              <a:buNone/>
            </a:pPr>
            <a:endParaRPr lang="en-US" sz="2400"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l" rtl="0" fontAlgn="base">
              <a:buClr>
                <a:srgbClr val="C00000"/>
              </a:buClr>
              <a:buNone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Clr>
                <a:srgbClr val="C00000"/>
              </a:buClr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MountMitte, Berlin | cityseeker">
            <a:extLst>
              <a:ext uri="{FF2B5EF4-FFF2-40B4-BE49-F238E27FC236}">
                <a16:creationId xmlns:a16="http://schemas.microsoft.com/office/drawing/2014/main" id="{3408D39D-A14A-25F6-168C-281435D9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832" y="4240700"/>
            <a:ext cx="1753205" cy="12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73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/>
                <a:cs typeface="Arial"/>
              </a:rPr>
              <a:t>BAGAGELIJST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1745673"/>
            <a:ext cx="7153422" cy="489427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koffer of tas die je zelf kunt dragen!!</a:t>
            </a:r>
            <a:r>
              <a:rPr lang="en-US" sz="24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Handdoeken </a:t>
            </a: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Boekje + pen</a:t>
            </a: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Lunchpakketje voor </a:t>
            </a:r>
            <a:r>
              <a:rPr lang="nl-NL" sz="2400">
                <a:latin typeface="Arial"/>
                <a:cs typeface="Arial"/>
              </a:rPr>
              <a:t>maan</a:t>
            </a:r>
            <a:r>
              <a:rPr lang="nl-NL" sz="2400" b="0" i="0" u="none" strike="noStrike">
                <a:effectLst/>
                <a:latin typeface="Arial"/>
                <a:cs typeface="Arial"/>
              </a:rPr>
              <a:t>dag reisdag</a:t>
            </a:r>
            <a:r>
              <a:rPr lang="nl-NL" sz="2400">
                <a:latin typeface="Arial"/>
                <a:cs typeface="Arial"/>
              </a:rPr>
              <a:t> 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Bidon/</a:t>
            </a:r>
            <a:r>
              <a:rPr lang="en-US" sz="2400" err="1">
                <a:latin typeface="Arial"/>
                <a:cs typeface="Arial"/>
              </a:rPr>
              <a:t>drinkfles</a:t>
            </a:r>
            <a:r>
              <a:rPr lang="en-US" sz="2400" b="0" i="0">
                <a:effectLst/>
                <a:latin typeface="Arial"/>
                <a:cs typeface="Arial"/>
              </a:rPr>
              <a:t>​</a:t>
            </a:r>
            <a:endParaRPr lang="en-US">
              <a:latin typeface="Arial"/>
              <a:cs typeface="Arial"/>
            </a:endParaRPr>
          </a:p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Zakgeld</a:t>
            </a: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Legitimatie en EHIC</a:t>
            </a:r>
            <a:endParaRPr lang="nl-NL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Rugzakje of tas voor overdag</a:t>
            </a:r>
            <a:r>
              <a:rPr lang="en-US" sz="2400" b="0" i="0">
                <a:effectLst/>
                <a:latin typeface="Arial"/>
                <a:cs typeface="Arial"/>
              </a:rPr>
              <a:t>​</a:t>
            </a: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Goede (wandel)schoenen</a:t>
            </a:r>
            <a:r>
              <a:rPr lang="en-US" sz="2400" b="0" i="0">
                <a:effectLst/>
                <a:latin typeface="Arial"/>
                <a:cs typeface="Arial"/>
              </a:rPr>
              <a:t>​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Goede zin </a:t>
            </a:r>
            <a:r>
              <a:rPr lang="en-US" sz="2400" err="1">
                <a:latin typeface="Arial"/>
                <a:cs typeface="Arial"/>
              </a:rPr>
              <a:t>en</a:t>
            </a:r>
            <a:r>
              <a:rPr lang="en-US" sz="2400">
                <a:latin typeface="Arial"/>
                <a:cs typeface="Arial"/>
              </a:rPr>
              <a:t> fit</a:t>
            </a:r>
            <a:endParaRPr lang="en-US" sz="2400" b="0" i="0">
              <a:effectLst/>
              <a:latin typeface="Arial"/>
              <a:cs typeface="Arial"/>
            </a:endParaRPr>
          </a:p>
          <a:p>
            <a:pPr marL="0" indent="0" fontAlgn="base">
              <a:buClr>
                <a:srgbClr val="C00000"/>
              </a:buClr>
              <a:buNone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00000"/>
              </a:buClr>
              <a:buFont typeface="Arial" panose="020B0604020202020204" pitchFamily="34" charset="0"/>
            </a:pPr>
            <a:endParaRPr lang="nl-NL" sz="2400">
              <a:latin typeface="Arial"/>
              <a:cs typeface="Arial"/>
            </a:endParaRPr>
          </a:p>
          <a:p>
            <a:endParaRPr lang="nl-NL" sz="200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  <p:pic>
        <p:nvPicPr>
          <p:cNvPr id="5" name="Picture 4" descr="Berlin | History, Map, Population, Attractions, &amp; Facts | Britannica">
            <a:extLst>
              <a:ext uri="{FF2B5EF4-FFF2-40B4-BE49-F238E27FC236}">
                <a16:creationId xmlns:a16="http://schemas.microsoft.com/office/drawing/2014/main" id="{B20DBC38-2EA4-3FD3-FF0A-4AD41277C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347" y="4189963"/>
            <a:ext cx="2352013" cy="18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/>
                <a:cs typeface="Arial"/>
              </a:rPr>
              <a:t>EXTRA INFORMATIE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2084439"/>
            <a:ext cx="7153422" cy="4555512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Lees je boekje vooraf goed door en neem het mee</a:t>
            </a:r>
          </a:p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Koffers kunnen gecontroleerd worden</a:t>
            </a: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Avondeten zelfstandig in diverse wijken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Tikkie "</a:t>
            </a:r>
            <a:r>
              <a:rPr lang="nl-NL" sz="2400" err="1">
                <a:latin typeface="Arial"/>
                <a:cs typeface="Arial"/>
              </a:rPr>
              <a:t>eetgeld</a:t>
            </a:r>
            <a:r>
              <a:rPr lang="nl-NL" sz="2400">
                <a:latin typeface="Arial"/>
                <a:cs typeface="Arial"/>
              </a:rPr>
              <a:t>" (3 avonden en 3 x lunch) 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Ieder groepje heeft eigen begeleider als aanspreekpunt 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latin typeface="Arial"/>
                <a:cs typeface="Arial"/>
              </a:rPr>
              <a:t>Info via begeleider en groepsapp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Volg ons op </a:t>
            </a:r>
            <a:r>
              <a:rPr lang="nl-NL" sz="2400" err="1">
                <a:solidFill>
                  <a:srgbClr val="000000"/>
                </a:solidFill>
                <a:latin typeface="Arial"/>
                <a:cs typeface="Arial"/>
              </a:rPr>
              <a:t>instagram</a:t>
            </a: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nl-NL" sz="2400">
                <a:solidFill>
                  <a:srgbClr val="0070C0"/>
                </a:solidFill>
                <a:latin typeface="Arial"/>
                <a:cs typeface="Arial"/>
              </a:rPr>
              <a:t>gt3_in_berlijn</a:t>
            </a:r>
            <a:endParaRPr lang="nl-NL" sz="2400" b="0" i="0">
              <a:solidFill>
                <a:srgbClr val="0070C0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0" indent="0">
              <a:buNone/>
            </a:pPr>
            <a:endParaRPr lang="nl-NL" sz="2400">
              <a:cs typeface="Calibri"/>
            </a:endParaRP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Clr>
                <a:srgbClr val="C00000"/>
              </a:buClr>
              <a:buFont typeface="Arial" panose="020B0604020202020204" pitchFamily="34" charset="0"/>
            </a:pPr>
            <a:endParaRPr lang="nl-NL" sz="2400">
              <a:latin typeface="Arial"/>
              <a:cs typeface="Arial"/>
            </a:endParaRPr>
          </a:p>
          <a:p>
            <a:endParaRPr lang="nl-NL" sz="200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4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WEREDI_ACCO-RGB-MEI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94" y="3728274"/>
            <a:ext cx="764935" cy="2562532"/>
          </a:xfrm>
          <a:prstGeom prst="rect">
            <a:avLst/>
          </a:prstGeom>
        </p:spPr>
      </p:pic>
      <p:sp>
        <p:nvSpPr>
          <p:cNvPr id="2" name="AutoShape 2" descr="Omgaan met lastige vragen - Jobtraining">
            <a:extLst>
              <a:ext uri="{FF2B5EF4-FFF2-40B4-BE49-F238E27FC236}">
                <a16:creationId xmlns:a16="http://schemas.microsoft.com/office/drawing/2014/main" id="{51C8A511-56AB-5649-B951-17BA2B8A8A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841BD1-923F-E53A-BB0A-0C4D18B0F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81" y="4149601"/>
            <a:ext cx="3505474" cy="171987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C738784-A645-620E-6E55-29C62C8E1FCC}"/>
              </a:ext>
            </a:extLst>
          </p:cNvPr>
          <p:cNvSpPr txBox="1"/>
          <p:nvPr/>
        </p:nvSpPr>
        <p:spPr>
          <a:xfrm>
            <a:off x="5682343" y="4149601"/>
            <a:ext cx="279762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nl-NL">
              <a:latin typeface="Arial"/>
              <a:cs typeface="Arial"/>
            </a:endParaRPr>
          </a:p>
          <a:p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>
                <a:latin typeface="Arial" panose="020B0604020202020204" pitchFamily="34" charset="0"/>
                <a:cs typeface="Arial" panose="020B0604020202020204" pitchFamily="34" charset="0"/>
              </a:rPr>
              <a:t>Bedankt voor uw komst.</a:t>
            </a:r>
          </a:p>
        </p:txBody>
      </p:sp>
      <p:pic>
        <p:nvPicPr>
          <p:cNvPr id="3" name="Picture 2" descr="26 11 2020,Berlin,Germany,GER,sign with inscription Auf Wiedersehen in  Berlin seen at AVUS">
            <a:extLst>
              <a:ext uri="{FF2B5EF4-FFF2-40B4-BE49-F238E27FC236}">
                <a16:creationId xmlns:a16="http://schemas.microsoft.com/office/drawing/2014/main" id="{2DC4BC79-C7E1-8307-4116-9B038BDD7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586" y="3280470"/>
            <a:ext cx="2719363" cy="1812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56B2F4-8EAF-9D02-C18A-913E0B19BA24}"/>
              </a:ext>
            </a:extLst>
          </p:cNvPr>
          <p:cNvSpPr txBox="1"/>
          <p:nvPr/>
        </p:nvSpPr>
        <p:spPr>
          <a:xfrm>
            <a:off x="458423" y="3594030"/>
            <a:ext cx="15830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latin typeface="Arial"/>
                <a:ea typeface="Calibri"/>
                <a:cs typeface="Calibri"/>
              </a:rPr>
              <a:t>Vragen</a:t>
            </a:r>
            <a:r>
              <a:rPr lang="en-US">
                <a:latin typeface="Arial"/>
                <a:ea typeface="Calibri"/>
                <a:cs typeface="Calibri"/>
              </a:rPr>
              <a:t>?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514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 panose="020B0604020202020204" pitchFamily="34" charset="0"/>
                <a:cs typeface="Times New Roman" panose="02020603050405020304" pitchFamily="18" charset="0"/>
              </a:rPr>
              <a:t>INHOUD</a:t>
            </a:r>
            <a:endParaRPr lang="nl-NL" sz="4000" b="1"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2084439"/>
            <a:ext cx="7153422" cy="4285200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</a:pPr>
            <a:r>
              <a:rPr lang="nl-NL" b="0" i="0" u="sng" strike="noStrike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Algemene informatie</a:t>
            </a:r>
            <a:r>
              <a:rPr lang="en-US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Contactgegevens</a:t>
            </a:r>
            <a:endParaRPr lang="en-US" sz="2400" b="0" i="0" err="1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Belangrijke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 data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Leerlinggegevens</a:t>
            </a:r>
            <a:endParaRPr lang="en-US" sz="240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Regels reis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Bagagelijst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</a:t>
            </a:r>
            <a:endParaRPr lang="nl-NL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b="0" i="0" u="sng" strike="noStrike">
                <a:solidFill>
                  <a:srgbClr val="3030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Vragen</a:t>
            </a:r>
            <a:endParaRPr lang="en-US" b="0" i="0" u="sng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  <p:pic>
        <p:nvPicPr>
          <p:cNvPr id="4" name="Picture 3" descr="Fernsehturm Berlin – Berlin.de">
            <a:extLst>
              <a:ext uri="{FF2B5EF4-FFF2-40B4-BE49-F238E27FC236}">
                <a16:creationId xmlns:a16="http://schemas.microsoft.com/office/drawing/2014/main" id="{9907FD64-D86E-17F9-583B-3D149E196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019" y="4219524"/>
            <a:ext cx="2811659" cy="1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4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 panose="020B0604020202020204" pitchFamily="34" charset="0"/>
                <a:cs typeface="Times New Roman" panose="02020603050405020304" pitchFamily="18" charset="0"/>
              </a:rPr>
              <a:t>BEGELEIDING EN CONTACT</a:t>
            </a:r>
            <a:endParaRPr lang="nl-NL" sz="4000" b="1"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2084439"/>
            <a:ext cx="7153422" cy="4555512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</a:pPr>
            <a:r>
              <a:rPr lang="en-US" u="sng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Docenten</a:t>
            </a:r>
            <a:r>
              <a:rPr lang="en-US" b="0" i="0" u="sng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​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ICE: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Charlotte van Tilburg </a:t>
            </a:r>
            <a:r>
              <a:rPr lang="nl-NL" sz="1800" b="0" i="0">
                <a:solidFill>
                  <a:srgbClr val="000000"/>
                </a:solidFill>
                <a:effectLst/>
                <a:latin typeface="Arial"/>
                <a:cs typeface="Arial"/>
              </a:rPr>
              <a:t>+316-44244472  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Kelly van Mierlo – Stoll	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Chantal 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Buijtels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Arlette Franzen</a:t>
            </a: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Roy van Lierop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Rob 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Luijten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Toby Schütt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Joeri van der Velde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Marion Vermeulen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8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663" y="870054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 panose="020B0604020202020204" pitchFamily="34" charset="0"/>
                <a:cs typeface="Times New Roman" panose="02020603050405020304" pitchFamily="18" charset="0"/>
              </a:rPr>
              <a:t>BELANGRIJKE DATA</a:t>
            </a:r>
            <a:endParaRPr lang="nl-NL" sz="4000" b="1"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11076" y="1772206"/>
            <a:ext cx="7476806" cy="4998877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</a:pPr>
            <a:r>
              <a:rPr lang="en-US" sz="2400" b="0" i="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Vertrek</a:t>
            </a:r>
            <a:r>
              <a:rPr lang="en-US" sz="2400" b="0" i="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​ 15 </a:t>
            </a:r>
            <a:r>
              <a:rPr lang="en-US" sz="2400" b="0" i="0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april</a:t>
            </a:r>
            <a:r>
              <a:rPr lang="en-US" sz="2400" b="0" i="0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 2024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08:15u </a:t>
            </a:r>
            <a:r>
              <a:rPr lang="en-US" sz="2400" dirty="0" err="1">
                <a:latin typeface="Arial"/>
                <a:cs typeface="Arial"/>
              </a:rPr>
              <a:t>aanwezig</a:t>
            </a:r>
            <a:r>
              <a:rPr lang="en-US" sz="2400" dirty="0">
                <a:latin typeface="Arial"/>
                <a:cs typeface="Arial"/>
              </a:rPr>
              <a:t> op school</a:t>
            </a:r>
            <a:endParaRPr lang="en-US" sz="2400" b="0" i="0" dirty="0">
              <a:effectLst/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08:30u per bus </a:t>
            </a:r>
            <a:r>
              <a:rPr lang="en-US" sz="2400" dirty="0" err="1">
                <a:latin typeface="Arial"/>
                <a:cs typeface="Arial"/>
              </a:rPr>
              <a:t>naar</a:t>
            </a:r>
            <a:r>
              <a:rPr lang="en-US" sz="2400" dirty="0">
                <a:latin typeface="Arial"/>
                <a:cs typeface="Arial"/>
              </a:rPr>
              <a:t> station </a:t>
            </a:r>
            <a:r>
              <a:rPr lang="en-US" sz="2400" dirty="0" err="1">
                <a:latin typeface="Arial"/>
                <a:cs typeface="Arial"/>
              </a:rPr>
              <a:t>Vierssen</a:t>
            </a:r>
            <a:r>
              <a:rPr lang="en-US" sz="2400" dirty="0">
                <a:latin typeface="Arial"/>
                <a:cs typeface="Arial"/>
              </a:rPr>
              <a:t> 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09:30u </a:t>
            </a:r>
            <a:r>
              <a:rPr lang="en-US" sz="2400" dirty="0" err="1">
                <a:latin typeface="Arial"/>
                <a:cs typeface="Arial"/>
              </a:rPr>
              <a:t>aankomst</a:t>
            </a:r>
            <a:r>
              <a:rPr lang="en-US" sz="2400" dirty="0">
                <a:latin typeface="Arial"/>
                <a:cs typeface="Arial"/>
              </a:rPr>
              <a:t> Düsseldorf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10:06u </a:t>
            </a:r>
            <a:r>
              <a:rPr lang="en-US" sz="2400" dirty="0" err="1">
                <a:latin typeface="Arial"/>
                <a:cs typeface="Arial"/>
              </a:rPr>
              <a:t>vertrek</a:t>
            </a:r>
            <a:r>
              <a:rPr lang="en-US" sz="2400" dirty="0">
                <a:latin typeface="Arial"/>
                <a:cs typeface="Arial"/>
              </a:rPr>
              <a:t> ICE </a:t>
            </a:r>
            <a:r>
              <a:rPr lang="en-US" sz="2400" dirty="0" err="1">
                <a:latin typeface="Arial"/>
                <a:cs typeface="Arial"/>
              </a:rPr>
              <a:t>vanuit</a:t>
            </a:r>
            <a:r>
              <a:rPr lang="en-US" sz="2400" dirty="0">
                <a:latin typeface="Arial"/>
                <a:cs typeface="Arial"/>
              </a:rPr>
              <a:t> Düsseldorf </a:t>
            </a:r>
            <a:r>
              <a:rPr lang="en-US" sz="2400" dirty="0" err="1">
                <a:latin typeface="Arial"/>
                <a:cs typeface="Arial"/>
              </a:rPr>
              <a:t>naar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Berlijn</a:t>
            </a:r>
            <a:endParaRPr lang="en-US" sz="2400" dirty="0"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14:49u </a:t>
            </a:r>
            <a:r>
              <a:rPr lang="en-US" sz="2400" dirty="0" err="1">
                <a:latin typeface="Arial"/>
                <a:cs typeface="Arial"/>
              </a:rPr>
              <a:t>a</a:t>
            </a:r>
            <a:r>
              <a:rPr lang="en-US" sz="2400" b="0" i="0" dirty="0" err="1">
                <a:effectLst/>
                <a:latin typeface="Arial"/>
                <a:cs typeface="Arial"/>
              </a:rPr>
              <a:t>ankomst</a:t>
            </a:r>
            <a:r>
              <a:rPr lang="en-US" sz="2400" b="0" i="0" dirty="0">
                <a:effectLst/>
                <a:latin typeface="Arial"/>
                <a:cs typeface="Arial"/>
              </a:rPr>
              <a:t> Berlin</a:t>
            </a:r>
            <a:endParaRPr lang="en-U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Terugkomst 18 april 2024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08:45u 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vertrek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hostel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15:56u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aankomst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station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/>
                <a:cs typeface="Arial"/>
              </a:rPr>
              <a:t> Venlo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  </a:t>
            </a:r>
            <a:endParaRPr lang="en-US" sz="2400" dirty="0">
              <a:cs typeface="Calibri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+- 17:00u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aankomst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op school met de bus</a:t>
            </a:r>
            <a:endParaRPr lang="nl-NL" sz="2000" dirty="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95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/>
                <a:cs typeface="Times New Roman"/>
              </a:rPr>
              <a:t>LEERLINGGEGEVENS</a:t>
            </a:r>
            <a:endParaRPr lang="nl-NL" sz="4000" b="1"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2084439"/>
            <a:ext cx="7153422" cy="455551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C00000"/>
              </a:buClr>
            </a:pPr>
            <a:r>
              <a:rPr lang="nl-NL" sz="2400">
                <a:latin typeface="Arial"/>
                <a:cs typeface="Arial"/>
              </a:rPr>
              <a:t>Magister actueel</a:t>
            </a:r>
          </a:p>
          <a:p>
            <a:pPr>
              <a:buClr>
                <a:srgbClr val="C00000"/>
              </a:buClr>
            </a:pPr>
            <a:r>
              <a:rPr lang="nl-NL" sz="2400">
                <a:latin typeface="Arial"/>
                <a:cs typeface="Arial"/>
              </a:rPr>
              <a:t>Legitimatie</a:t>
            </a:r>
          </a:p>
          <a:p>
            <a:pPr>
              <a:buClr>
                <a:srgbClr val="C00000"/>
              </a:buClr>
            </a:pPr>
            <a:r>
              <a:rPr lang="nl-NL" sz="2400">
                <a:latin typeface="Arial"/>
                <a:cs typeface="Arial"/>
              </a:rPr>
              <a:t>EHIC meenemen</a:t>
            </a:r>
          </a:p>
          <a:p>
            <a:pPr>
              <a:buClr>
                <a:srgbClr val="C00000"/>
              </a:buClr>
            </a:pPr>
            <a:r>
              <a:rPr lang="nl-NL" sz="2400">
                <a:latin typeface="Arial"/>
                <a:cs typeface="Arial"/>
              </a:rPr>
              <a:t>Dieet / medicijnen / beperkingen / kleine blessures (btl@sgweredi.nl)</a:t>
            </a:r>
          </a:p>
          <a:p>
            <a:pPr>
              <a:buClr>
                <a:srgbClr val="C00000"/>
              </a:buClr>
            </a:pPr>
            <a:endParaRPr lang="nl-NL" sz="2000">
              <a:latin typeface="Arial"/>
              <a:cs typeface="Arial"/>
            </a:endParaRPr>
          </a:p>
          <a:p>
            <a:endParaRPr lang="nl-NL" sz="200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E40931E-83A9-95A3-F150-06F71E29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63" y="4623161"/>
            <a:ext cx="2897945" cy="191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9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 panose="020B0604020202020204" pitchFamily="34" charset="0"/>
                <a:cs typeface="Times New Roman" panose="02020603050405020304" pitchFamily="18" charset="0"/>
              </a:rPr>
              <a:t>HOSTEL</a:t>
            </a:r>
            <a:endParaRPr lang="nl-NL" sz="4000" b="1"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2147733"/>
            <a:ext cx="6445851" cy="44922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C00000"/>
              </a:buClr>
            </a:pPr>
            <a:r>
              <a:rPr lang="de-DE" sz="2400">
                <a:latin typeface="Arial"/>
                <a:cs typeface="Arial"/>
              </a:rPr>
              <a:t>Meininger Hotel Berlin Tiergarten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de-DE" sz="2400">
                <a:solidFill>
                  <a:srgbClr val="202124"/>
                </a:solidFill>
                <a:latin typeface="arial"/>
                <a:cs typeface="arial"/>
              </a:rPr>
              <a:t>   </a:t>
            </a:r>
            <a:r>
              <a:rPr lang="de-DE" sz="2400" b="0" i="0">
                <a:solidFill>
                  <a:srgbClr val="202124"/>
                </a:solidFill>
                <a:effectLst/>
                <a:latin typeface="arial"/>
                <a:cs typeface="arial"/>
              </a:rPr>
              <a:t> Turmstraße 25, 10559 Berlin, </a:t>
            </a:r>
            <a:r>
              <a:rPr lang="de-DE" sz="2400">
                <a:solidFill>
                  <a:srgbClr val="202124"/>
                </a:solidFill>
                <a:latin typeface="arial"/>
                <a:cs typeface="arial"/>
              </a:rPr>
              <a:t>Deutschland</a:t>
            </a:r>
            <a:endParaRPr lang="de-DE" sz="2400" b="0" i="0" u="none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nl-NL" sz="2400" b="0" i="0">
                <a:effectLst/>
                <a:latin typeface="Arial"/>
                <a:cs typeface="Arial"/>
              </a:rPr>
              <a:t>Tel: </a:t>
            </a:r>
            <a:r>
              <a:rPr lang="nl-NL" sz="2400" b="0" i="0" strike="noStrike">
                <a:effectLst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+49 30 31879434</a:t>
            </a:r>
            <a:endParaRPr lang="nl-NL" sz="2400" b="0" i="0" strike="noStrike">
              <a:effectLst/>
              <a:latin typeface="arial"/>
              <a:cs typeface="arial"/>
            </a:endParaRPr>
          </a:p>
          <a:p>
            <a:pPr>
              <a:buClr>
                <a:srgbClr val="C00000"/>
              </a:buClr>
            </a:pPr>
            <a:r>
              <a:rPr lang="nl-NL" sz="2400" b="0" i="0" strike="noStrike">
                <a:effectLst/>
                <a:latin typeface="arial"/>
                <a:cs typeface="arial"/>
                <a:hlinkClick r:id="rId4"/>
              </a:rPr>
              <a:t>https://www.meininger-hotels.com/en/hotels/berlin/hotel-berlin-tiergarten</a:t>
            </a:r>
            <a:r>
              <a:rPr lang="nl-NL" sz="2400">
                <a:latin typeface="arial"/>
                <a:cs typeface="arial"/>
              </a:rPr>
              <a:t> </a:t>
            </a:r>
          </a:p>
          <a:p>
            <a:pPr>
              <a:buClr>
                <a:srgbClr val="C00000"/>
              </a:buClr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Faciliteiten: </a:t>
            </a:r>
            <a:r>
              <a:rPr lang="nl-NL" sz="2400">
                <a:latin typeface="Arial"/>
                <a:cs typeface="Arial"/>
              </a:rPr>
              <a:t>24-uurs receptie, Wi-Fi</a:t>
            </a:r>
            <a:r>
              <a:rPr lang="nl-NL" sz="2400" b="0" i="0" u="none" strike="noStrike">
                <a:effectLst/>
                <a:latin typeface="Arial"/>
                <a:cs typeface="Arial"/>
              </a:rPr>
              <a:t>, spelle</a:t>
            </a:r>
            <a:r>
              <a:rPr lang="nl-NL" sz="2400">
                <a:latin typeface="Arial"/>
                <a:cs typeface="Arial"/>
              </a:rPr>
              <a:t>nruimte</a:t>
            </a:r>
            <a:r>
              <a:rPr lang="en-US" sz="2400">
                <a:latin typeface="Arial"/>
                <a:cs typeface="Arial"/>
              </a:rPr>
              <a:t>, </a:t>
            </a:r>
            <a:r>
              <a:rPr lang="en-US" sz="2400" err="1">
                <a:latin typeface="Arial"/>
                <a:cs typeface="Arial"/>
              </a:rPr>
              <a:t>mogelijkheid</a:t>
            </a:r>
            <a:r>
              <a:rPr lang="en-US" sz="2400">
                <a:latin typeface="Arial"/>
                <a:cs typeface="Arial"/>
              </a:rPr>
              <a:t> om </a:t>
            </a:r>
            <a:r>
              <a:rPr lang="en-US" sz="2400" err="1">
                <a:latin typeface="Arial"/>
                <a:cs typeface="Arial"/>
              </a:rPr>
              <a:t>drinken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te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kopen</a:t>
            </a:r>
            <a:r>
              <a:rPr lang="en-US" sz="2400">
                <a:latin typeface="Arial"/>
                <a:cs typeface="Arial"/>
              </a:rPr>
              <a:t> </a:t>
            </a:r>
            <a:endParaRPr lang="en-US" sz="2400" b="0" i="0">
              <a:effectLst/>
              <a:latin typeface="Arial"/>
              <a:cs typeface="Arial"/>
            </a:endParaRPr>
          </a:p>
          <a:p>
            <a:pPr algn="l" rtl="0" fontAlgn="base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Elke dag ontbijtbuffet</a:t>
            </a:r>
            <a:endParaRPr lang="nl-NL" sz="2400">
              <a:latin typeface="Arial"/>
              <a:cs typeface="Arial"/>
            </a:endParaRPr>
          </a:p>
          <a:p>
            <a:pPr>
              <a:buClr>
                <a:srgbClr val="C00000"/>
              </a:buClr>
            </a:pPr>
            <a:endParaRPr lang="nl-NL" sz="2000">
              <a:latin typeface="Arial"/>
              <a:cs typeface="Arial"/>
            </a:endParaRPr>
          </a:p>
          <a:p>
            <a:endParaRPr lang="nl-NL" sz="200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  <p:pic>
        <p:nvPicPr>
          <p:cNvPr id="1028" name="Picture 4" descr="MEININGER Hotel Berlin Tiergarten | betaalbaar, modern, centraal">
            <a:extLst>
              <a:ext uri="{FF2B5EF4-FFF2-40B4-BE49-F238E27FC236}">
                <a16:creationId xmlns:a16="http://schemas.microsoft.com/office/drawing/2014/main" id="{1C0BB37C-2C96-9CBC-C3B9-5BE5D94AC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-567" r="-1145" b="1139"/>
          <a:stretch/>
        </p:blipFill>
        <p:spPr bwMode="auto">
          <a:xfrm>
            <a:off x="6621466" y="949809"/>
            <a:ext cx="2320241" cy="154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9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 panose="020B0604020202020204" pitchFamily="34" charset="0"/>
                <a:cs typeface="Times New Roman" panose="02020603050405020304" pitchFamily="18" charset="0"/>
              </a:rPr>
              <a:t>HOSTEL</a:t>
            </a:r>
            <a:endParaRPr lang="nl-NL" sz="4000" b="1"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2019955"/>
            <a:ext cx="7153422" cy="4555512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</a:pPr>
            <a:r>
              <a:rPr lang="en-US" b="0" i="0" u="sng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Kamers</a:t>
            </a:r>
            <a:r>
              <a:rPr lang="en-US" b="0" i="0" u="sng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>
                <a:latin typeface="Arial"/>
                <a:cs typeface="Arial"/>
              </a:rPr>
              <a:t>4,5</a:t>
            </a:r>
            <a:r>
              <a:rPr lang="nl-NL" sz="2400" b="0" i="0" u="none" strike="noStrike">
                <a:effectLst/>
                <a:latin typeface="Arial"/>
                <a:cs typeface="Arial"/>
              </a:rPr>
              <a:t> </a:t>
            </a:r>
            <a:r>
              <a:rPr lang="nl-NL" sz="2400">
                <a:latin typeface="Arial"/>
                <a:cs typeface="Arial"/>
              </a:rPr>
              <a:t>of 6 persoonskamer</a:t>
            </a:r>
            <a:r>
              <a:rPr lang="nl-NL" sz="2400" b="0" i="0" u="none" strike="noStrike">
                <a:effectLst/>
                <a:latin typeface="Arial"/>
                <a:cs typeface="Arial"/>
              </a:rPr>
              <a:t> (</a:t>
            </a:r>
            <a:r>
              <a:rPr lang="nl-NL" sz="2400">
                <a:latin typeface="Arial"/>
                <a:cs typeface="Arial"/>
              </a:rPr>
              <a:t>indeling volgt)</a:t>
            </a:r>
            <a:r>
              <a:rPr lang="en-US" sz="2400" b="0" i="0">
                <a:effectLst/>
                <a:latin typeface="Arial"/>
                <a:cs typeface="Arial"/>
              </a:rPr>
              <a:t>​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>
                <a:latin typeface="Arial"/>
                <a:cs typeface="Arial"/>
              </a:rPr>
              <a:t>S</a:t>
            </a:r>
            <a:r>
              <a:rPr lang="nl-NL" sz="2400" b="0" i="0" u="none" strike="noStrike">
                <a:effectLst/>
                <a:latin typeface="Arial"/>
                <a:cs typeface="Arial"/>
              </a:rPr>
              <a:t>anitair op de </a:t>
            </a:r>
            <a:r>
              <a:rPr lang="nl-NL" sz="2400">
                <a:latin typeface="Arial"/>
                <a:cs typeface="Arial"/>
              </a:rPr>
              <a:t>kamer</a:t>
            </a:r>
            <a:endParaRPr lang="en-US" sz="2400" b="0" i="0">
              <a:effectLst/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Geen drank, rookwaren en </a:t>
            </a:r>
            <a:r>
              <a:rPr lang="nl-NL" sz="2400" b="0" i="0" u="none" strike="noStrike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vapes</a:t>
            </a:r>
            <a:r>
              <a:rPr lang="nl-NL" sz="24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toegestaan </a:t>
            </a:r>
            <a:r>
              <a:rPr lang="en-US" sz="24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24/7 bewaking</a:t>
            </a:r>
            <a:r>
              <a:rPr lang="en-US" sz="24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Alleen toegang tot kamer en hostel met pasje</a:t>
            </a:r>
            <a:r>
              <a:rPr lang="en-US" sz="2400" b="0" i="0">
                <a:effectLst/>
                <a:latin typeface="Arial"/>
                <a:cs typeface="Arial"/>
              </a:rPr>
              <a:t>​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>
                <a:latin typeface="Arial"/>
                <a:cs typeface="Arial"/>
              </a:rPr>
              <a:t>Muziek zachtjes op de kamers</a:t>
            </a:r>
            <a:endParaRPr lang="en-US" sz="2400">
              <a:latin typeface="Arial"/>
              <a:cs typeface="Arial"/>
            </a:endParaRP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>
                <a:latin typeface="Arial"/>
                <a:cs typeface="Arial"/>
              </a:rPr>
              <a:t>Kamers dagelijks netjes achterlaten</a:t>
            </a:r>
          </a:p>
          <a:p>
            <a:pPr marL="457200" lvl="1" indent="0">
              <a:buNone/>
            </a:pPr>
            <a:endParaRPr lang="nl-NL" sz="2400"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  <p:pic>
        <p:nvPicPr>
          <p:cNvPr id="2050" name="Picture 2" descr="MEININGER Hotel Berlin Tiergarten, Berlijn – Bijgewerkte prijzen 2024">
            <a:extLst>
              <a:ext uri="{FF2B5EF4-FFF2-40B4-BE49-F238E27FC236}">
                <a16:creationId xmlns:a16="http://schemas.microsoft.com/office/drawing/2014/main" id="{E089749C-65A5-1436-F343-C5AD5FF5F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54" y="745446"/>
            <a:ext cx="2729346" cy="18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940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 panose="020B0604020202020204" pitchFamily="34" charset="0"/>
                <a:cs typeface="Times New Roman" panose="02020603050405020304" pitchFamily="18" charset="0"/>
              </a:rPr>
              <a:t>HOSTEL</a:t>
            </a:r>
            <a:endParaRPr lang="nl-NL" sz="4000" b="1">
              <a:latin typeface="Arial"/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1825207"/>
            <a:ext cx="7153422" cy="4964381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</a:pPr>
            <a:r>
              <a:rPr lang="en-US" u="sng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Regel</a:t>
            </a:r>
            <a:r>
              <a:rPr lang="en-US" b="0" i="0" u="sng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cs typeface="Arial"/>
              </a:rPr>
              <a:t>s​</a:t>
            </a:r>
            <a:endParaRPr lang="en-US" sz="16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Tussen 23:00-06:00u rust</a:t>
            </a:r>
            <a:r>
              <a:rPr lang="nl-NL" sz="2400">
                <a:latin typeface="Arial"/>
                <a:cs typeface="Arial"/>
              </a:rPr>
              <a:t> </a:t>
            </a:r>
            <a:endParaRPr lang="nl-NL" sz="2400" b="0" i="0" u="none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Roken, </a:t>
            </a:r>
            <a:r>
              <a:rPr lang="nl-NL" sz="2400" b="0" i="0" u="none" strike="noStrike" err="1">
                <a:effectLst/>
                <a:latin typeface="Arial"/>
                <a:cs typeface="Arial"/>
              </a:rPr>
              <a:t>vapen</a:t>
            </a:r>
            <a:r>
              <a:rPr lang="nl-NL" sz="2400" b="0" i="0" u="none" strike="noStrike">
                <a:effectLst/>
                <a:latin typeface="Arial"/>
                <a:cs typeface="Arial"/>
              </a:rPr>
              <a:t> verboden</a:t>
            </a:r>
            <a:r>
              <a:rPr lang="nl-NL" sz="2400">
                <a:latin typeface="Arial"/>
                <a:cs typeface="Arial"/>
              </a:rPr>
              <a:t> (boete)</a:t>
            </a:r>
            <a:endParaRPr lang="en-US" sz="2400" u="none" strike="noStrike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Drank en drugs: verwijdering uit hostel</a:t>
            </a: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Brandalarm in werking gezet</a:t>
            </a:r>
            <a:r>
              <a:rPr lang="nl-NL" sz="2400">
                <a:latin typeface="Arial"/>
                <a:cs typeface="Arial"/>
              </a:rPr>
              <a:t> (boete)</a:t>
            </a:r>
            <a:endParaRPr lang="nl-NL" sz="2400" b="0" i="0" u="none" strike="noStrike">
              <a:effectLst/>
              <a:latin typeface="Arial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 b="0" i="0" u="none" strike="noStrike">
                <a:effectLst/>
                <a:latin typeface="Arial"/>
                <a:cs typeface="Arial"/>
              </a:rPr>
              <a:t>Alle schade wordt op de leerlingen verhaald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Begeleider neemt indien nodig contact op met het thuisfront</a:t>
            </a:r>
          </a:p>
          <a:p>
            <a:pPr marL="457200" lvl="1" indent="0">
              <a:buClr>
                <a:srgbClr val="C00000"/>
              </a:buClr>
              <a:buNone/>
            </a:pPr>
            <a:endParaRPr lang="nl-NL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l-NL" sz="2400" b="0" i="0">
              <a:solidFill>
                <a:srgbClr val="3030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l-NL" sz="2400" b="0" i="0">
              <a:solidFill>
                <a:srgbClr val="3030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l-NL" sz="2400" b="0" i="0">
              <a:solidFill>
                <a:srgbClr val="3030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 u="none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l-NL" sz="2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>
              <a:latin typeface="Arial"/>
              <a:cs typeface="Arial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  <p:pic>
        <p:nvPicPr>
          <p:cNvPr id="4" name="Picture 3" descr="MEININGER Hotel Berlin Tiergarten | betaalbaar, modern, centraal">
            <a:extLst>
              <a:ext uri="{FF2B5EF4-FFF2-40B4-BE49-F238E27FC236}">
                <a16:creationId xmlns:a16="http://schemas.microsoft.com/office/drawing/2014/main" id="{324FE38D-FC55-154A-865B-343D31BAC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118" y="997870"/>
            <a:ext cx="2623593" cy="17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0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0776"/>
            <a:ext cx="8229600" cy="754433"/>
          </a:xfrm>
        </p:spPr>
        <p:txBody>
          <a:bodyPr>
            <a:normAutofit/>
          </a:bodyPr>
          <a:lstStyle/>
          <a:p>
            <a:pPr algn="l"/>
            <a:r>
              <a:rPr lang="nl-NL" sz="4000" b="1">
                <a:latin typeface="Arial"/>
                <a:cs typeface="Times New Roman"/>
              </a:rPr>
              <a:t>SCHOOLREGELS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33378" y="2019955"/>
            <a:ext cx="7153422" cy="4555512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rgbClr val="C00000"/>
              </a:buClr>
            </a:pP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schoolregels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en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het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reisprotocol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zijn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van </a:t>
            </a:r>
            <a:r>
              <a:rPr lang="en-US" sz="280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toepassing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</a:t>
            </a:r>
            <a:endParaRPr lang="en-US" sz="28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cs typeface="Arial"/>
            </a:endParaRPr>
          </a:p>
          <a:p>
            <a:pPr>
              <a:buClr>
                <a:srgbClr val="C00000"/>
              </a:buClr>
            </a:pPr>
            <a:r>
              <a:rPr lang="en-US" sz="2800" b="1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Uitgelicht</a:t>
            </a: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:</a:t>
            </a:r>
          </a:p>
          <a:p>
            <a:pPr lvl="1">
              <a:buFont typeface="Wingdings,Sans-Serif"/>
              <a:buChar char="Ø"/>
            </a:pP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Alcohol, drugs, roken en </a:t>
            </a:r>
            <a:r>
              <a:rPr lang="nl-NL" sz="2400" err="1">
                <a:solidFill>
                  <a:srgbClr val="000000"/>
                </a:solidFill>
                <a:latin typeface="Arial"/>
                <a:cs typeface="Arial"/>
              </a:rPr>
              <a:t>vapen</a:t>
            </a: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 verboden</a:t>
            </a:r>
          </a:p>
          <a:p>
            <a:pPr lvl="1">
              <a:buFont typeface="Wingdings,Sans-Serif"/>
              <a:buChar char="Ø"/>
            </a:pP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Indien regels overtreden worden, wordt het thuisfront gecontacteerd en volgt nablijven na de meivakantie</a:t>
            </a:r>
          </a:p>
          <a:p>
            <a:pPr lvl="1">
              <a:buFont typeface="Wingdings,Sans-Serif"/>
              <a:buChar char="Ø"/>
            </a:pPr>
            <a:r>
              <a:rPr lang="nl-NL" sz="2400">
                <a:latin typeface="Arial"/>
                <a:cs typeface="Arial"/>
              </a:rPr>
              <a:t>Ben op tijd</a:t>
            </a:r>
            <a:endParaRPr lang="nl-NL" sz="2400" b="0" i="0" u="none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,Sans-Serif"/>
              <a:buChar char="Ø"/>
            </a:pP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Heb respect</a:t>
            </a:r>
          </a:p>
          <a:p>
            <a:pPr lvl="1">
              <a:buFont typeface="Wingdings,Sans-Serif"/>
              <a:buChar char="Ø"/>
            </a:pPr>
            <a:r>
              <a:rPr lang="nl-NL" sz="2400">
                <a:solidFill>
                  <a:srgbClr val="000000"/>
                </a:solidFill>
                <a:latin typeface="Arial"/>
                <a:cs typeface="Arial"/>
              </a:rPr>
              <a:t>Passende kleding</a:t>
            </a:r>
            <a:endParaRPr lang="nl-NL" sz="2400" b="0" i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pPr lvl="1">
              <a:buFont typeface="Wingdings,Sans-Serif"/>
              <a:buChar char="Ø"/>
            </a:pPr>
            <a:endParaRPr lang="nl-NL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b="0" i="0">
              <a:solidFill>
                <a:srgbClr val="40404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l-NL" sz="2400" b="0" i="0">
              <a:solidFill>
                <a:srgbClr val="3030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nl-NL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WEREDI_ACCO-RGB-MEI16.jpg">
            <a:extLst>
              <a:ext uri="{FF2B5EF4-FFF2-40B4-BE49-F238E27FC236}">
                <a16:creationId xmlns:a16="http://schemas.microsoft.com/office/drawing/2014/main" id="{D6106591-318E-52EB-B424-362ABE6C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" y="2147734"/>
            <a:ext cx="764935" cy="25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16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9FE2E78A8A14FA4B4BDFF8FC080EB" ma:contentTypeVersion="15" ma:contentTypeDescription="Een nieuw document maken." ma:contentTypeScope="" ma:versionID="e9912da239e765f4dddb4a39faa20188">
  <xsd:schema xmlns:xsd="http://www.w3.org/2001/XMLSchema" xmlns:xs="http://www.w3.org/2001/XMLSchema" xmlns:p="http://schemas.microsoft.com/office/2006/metadata/properties" xmlns:ns2="0ffd5045-3a91-4966-b42d-b07eb7d62914" xmlns:ns3="cd5261e4-fc18-4ae8-b821-4cf75915c9c2" targetNamespace="http://schemas.microsoft.com/office/2006/metadata/properties" ma:root="true" ma:fieldsID="880cfec7186c21262d82e7f5c88437c5" ns2:_="" ns3:_="">
    <xsd:import namespace="0ffd5045-3a91-4966-b42d-b07eb7d62914"/>
    <xsd:import namespace="cd5261e4-fc18-4ae8-b821-4cf75915c9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d5045-3a91-4966-b42d-b07eb7d629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1bddb5a6-813b-4703-8f12-be8ad64d5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5261e4-fc18-4ae8-b821-4cf75915c9c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566cfd5-7be3-436b-8743-148d768417c0}" ma:internalName="TaxCatchAll" ma:showField="CatchAllData" ma:web="cd5261e4-fc18-4ae8-b821-4cf75915c9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fd5045-3a91-4966-b42d-b07eb7d62914">
      <Terms xmlns="http://schemas.microsoft.com/office/infopath/2007/PartnerControls"/>
    </lcf76f155ced4ddcb4097134ff3c332f>
    <TaxCatchAll xmlns="cd5261e4-fc18-4ae8-b821-4cf75915c9c2" xsi:nil="true"/>
    <SharedWithUsers xmlns="cd5261e4-fc18-4ae8-b821-4cf75915c9c2">
      <UserInfo>
        <DisplayName>Piia Ilkko</DisplayName>
        <AccountId>34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B0843E-17D7-484A-89C8-35232224BDC2}">
  <ds:schemaRefs>
    <ds:schemaRef ds:uri="0ffd5045-3a91-4966-b42d-b07eb7d62914"/>
    <ds:schemaRef ds:uri="cd5261e4-fc18-4ae8-b821-4cf75915c9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18AF48-CD05-4A23-A236-58EED8A48045}">
  <ds:schemaRefs>
    <ds:schemaRef ds:uri="0ffd5045-3a91-4966-b42d-b07eb7d62914"/>
    <ds:schemaRef ds:uri="cd5261e4-fc18-4ae8-b821-4cf75915c9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B666E6-8531-45FC-8FB8-E1150B336D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PP-RvR.thmx</Template>
  <TotalTime>0</TotalTime>
  <Words>479</Words>
  <Application>Microsoft Office PowerPoint</Application>
  <PresentationFormat>Diavoorstelling (4:3)</PresentationFormat>
  <Paragraphs>142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Arial</vt:lpstr>
      <vt:lpstr>Arial</vt:lpstr>
      <vt:lpstr>Calibri</vt:lpstr>
      <vt:lpstr>Times New Roman</vt:lpstr>
      <vt:lpstr>Wingdings</vt:lpstr>
      <vt:lpstr>Wingdings,Sans-Serif</vt:lpstr>
      <vt:lpstr>Office-thema</vt:lpstr>
      <vt:lpstr>Informatieavond Berlijn  28 maart 2024</vt:lpstr>
      <vt:lpstr>INHOUD</vt:lpstr>
      <vt:lpstr>BEGELEIDING EN CONTACT</vt:lpstr>
      <vt:lpstr>BELANGRIJKE DATA</vt:lpstr>
      <vt:lpstr>LEERLINGGEGEVENS</vt:lpstr>
      <vt:lpstr>HOSTEL</vt:lpstr>
      <vt:lpstr>HOSTEL</vt:lpstr>
      <vt:lpstr>HOSTEL</vt:lpstr>
      <vt:lpstr>SCHOOLREGELS</vt:lpstr>
      <vt:lpstr>HET PROGRAMMA</vt:lpstr>
      <vt:lpstr>KEUZEPROGRAMMA </vt:lpstr>
      <vt:lpstr>BAGAGELIJST</vt:lpstr>
      <vt:lpstr>EXTRA INFORMATIE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 van Microsoft Office</dc:creator>
  <cp:lastModifiedBy>Piia Ilkko</cp:lastModifiedBy>
  <cp:revision>4</cp:revision>
  <dcterms:created xsi:type="dcterms:W3CDTF">2016-05-23T09:09:17Z</dcterms:created>
  <dcterms:modified xsi:type="dcterms:W3CDTF">2024-04-04T09:32:03Z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0x010100B0B9FE2E78A8A14FA4B4BDFF8FC080EB</vt:lpwstr>
  </property>
  <property fmtid="{D5CDD505-2E9C-101B-9397-08002B2CF9AE}" pid="3" name="MediaServiceImageTags">
    <vt:lpwstr/>
  </property>
</Properties>
</file>