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714" r:id="rId5"/>
  </p:sldMasterIdLst>
  <p:sldIdLst>
    <p:sldId id="307" r:id="rId6"/>
    <p:sldId id="313" r:id="rId7"/>
    <p:sldId id="321" r:id="rId8"/>
    <p:sldId id="315" r:id="rId9"/>
    <p:sldId id="318" r:id="rId10"/>
    <p:sldId id="323" r:id="rId11"/>
    <p:sldId id="256" r:id="rId12"/>
    <p:sldId id="314" r:id="rId13"/>
    <p:sldId id="324" r:id="rId14"/>
    <p:sldId id="320" r:id="rId15"/>
    <p:sldId id="317" r:id="rId16"/>
    <p:sldId id="31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3DEF5-F4D7-45BB-97E5-99FB0A3C734B}" v="46" dt="2023-09-21T18:31:50.920"/>
    <p1510:client id="{0E3A7F08-927F-457D-BCC3-5D901F3D8E47}" v="101" dt="2023-09-22T10:08:04.321"/>
    <p1510:client id="{B9039A20-14B6-45DD-95CB-1E969ED89238}" v="1" dt="2023-09-22T07:45:41.415"/>
    <p1510:client id="{D5F69BB0-54C9-4038-8100-56A6DD4C5CD4}" v="28" dt="2023-09-25T09:30:39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105" d="100"/>
          <a:sy n="105" d="100"/>
        </p:scale>
        <p:origin x="19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D010D2-FA4C-455C-96E8-80E50E43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C6CC93-77EC-4472-80B9-ADD36E845B81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F46060-2A5F-4FEA-9DE8-AC5E43F2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42FD07-6509-4C68-B653-9DC95193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F67005-5F4F-4AC6-B60C-85549EAC3E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08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4F3D66-FA59-43C7-967B-E6991A17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98DCF4-5137-4C40-AE04-DAFD6E6766B9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71178F-C04F-44CF-A2D4-ABB3137E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F7B8C0-7637-4715-96B7-3D7BD55A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5E84A7-197F-488B-9B96-D2F77C6893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60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1B2E4-F377-46F6-8B33-8B27D6AA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6254A1-5CC0-4CD8-A23D-C8EA8D6AEB00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311C42-7670-467F-BDBF-22CAC702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B37DE4-B9FB-4DAA-A5F3-BFE10592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9E399D-F950-446C-A12D-BA5DC4CCE0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680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8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58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79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864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446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281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1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78C9C-1CFE-435F-8699-A741515F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5F5CEB-5450-4962-95DD-246614F94804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A2BF06-CB47-4581-8F8A-70DA45D6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0FF2C0-DC4B-4B16-9201-83A1272B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3C42B2-B3EB-43A9-BCBC-BB08FB239A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973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99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93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7E6B4B-A6CC-45EA-B1DF-9EAA0A47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AFB9EC3-6E55-4CF7-803F-F8D5453B9D75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4B9EAD-ED2F-4E94-95A0-5F8EC88B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519919-69B5-4368-9123-F86614C8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2DC3E2-E847-44D5-A14C-0813E1CF8D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0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8BD124-9C96-414D-8DA4-A64685E8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941CD0A-ED3E-4A85-AC30-AA88E1180B43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B69DB0-5E2E-4DF4-A68E-1A0D221E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1B8C0D-7AA3-4771-A33E-297AFC53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9B3FF7-2F04-419E-A789-2C08CE4866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55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72A6C6-1A04-408E-8D45-D3F34D8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0349B1-798B-4D01-9081-C873382CEDE6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1F7EB0E-D548-437A-80F7-F770971D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637063-C507-4FD7-BCE4-F679490A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809A06-A134-4B81-BE72-2BF53A534B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36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1510BAF-B26A-4AC3-B547-A9C46067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BF76AD-2135-488C-9C70-C40618F2BF83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146D38-D460-4EDA-AD9E-1B61605D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0BC14A-A72D-4349-A938-4BD5B7FF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52C234-4B85-4839-BD6F-CAEB7159BD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30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E958AC-5169-4C2C-910A-B02912FC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55E041-2E9C-4DB7-866D-8D988C4E3786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71247F8-28B0-4DCA-B4DB-D8B74029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E8098B-80BF-41C8-B527-7851CD92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A3A618-C4AC-4416-B3E1-6F3B138C54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58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043E72-F995-4FC1-B465-3AD87F0F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07BE26-F8B2-4216-9F7C-B63F51BF62AD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EE5FB9-43AB-4979-B635-6FC8ACC9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59B616-5046-4535-939B-4C437FC2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FE8030-3F81-486B-AFE8-B3518EE206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7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816A4F-EA40-4A60-826A-117EA18B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EB5970-C8B6-49B6-BC33-30D660BFCEA3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B6FA99-BA2F-4325-82DE-016E2AEF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4B0A9A-D758-4656-8BDA-07252C86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0A3F66-FC02-4E3B-8C0A-5C291961D4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48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>
            <a:extLst>
              <a:ext uri="{FF2B5EF4-FFF2-40B4-BE49-F238E27FC236}">
                <a16:creationId xmlns:a16="http://schemas.microsoft.com/office/drawing/2014/main" id="{56EA04C8-74EA-4DA1-A15A-0F6A4EABAA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  <a:endParaRPr lang="nl-NL" altLang="nl-NL"/>
          </a:p>
        </p:txBody>
      </p:sp>
      <p:sp>
        <p:nvSpPr>
          <p:cNvPr id="2051" name="Tijdelijke aanduiding voor tekst 2">
            <a:extLst>
              <a:ext uri="{FF2B5EF4-FFF2-40B4-BE49-F238E27FC236}">
                <a16:creationId xmlns:a16="http://schemas.microsoft.com/office/drawing/2014/main" id="{259A1150-EB6B-4D21-A964-12EC6CA21D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  <a:endParaRPr lang="nl-NL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A25094-179B-408E-9A9C-4CDCD1BAE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FFEF09-DE39-4C1E-A3B1-9209F6789CE3}" type="datetimeFigureOut">
              <a:rPr lang="nl-NL"/>
              <a:pPr>
                <a:defRPr/>
              </a:pPr>
              <a:t>26-9-2023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95317C-1E97-4930-BC87-FC39C5C0B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B98497-0724-4975-A8E2-FBE411AB2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701319-10C7-4BA1-9781-50194385D5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8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26-9-2023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70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D177F88-5CF4-4D03-9642-C459AE7C8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442" y="1772816"/>
            <a:ext cx="7772400" cy="1470025"/>
          </a:xfrm>
        </p:spPr>
        <p:txBody>
          <a:bodyPr/>
          <a:lstStyle/>
          <a:p>
            <a:r>
              <a:rPr lang="nl-NL" b="1" dirty="0"/>
              <a:t>Meerdaagse reizen gt3 2024</a:t>
            </a:r>
          </a:p>
        </p:txBody>
      </p:sp>
      <p:pic>
        <p:nvPicPr>
          <p:cNvPr id="9220" name="Picture 4" descr="Afbeeldingsresultaten voor tv toren berlijn">
            <a:extLst>
              <a:ext uri="{FF2B5EF4-FFF2-40B4-BE49-F238E27FC236}">
                <a16:creationId xmlns:a16="http://schemas.microsoft.com/office/drawing/2014/main" id="{BC0E73E1-01B9-AD75-8100-638DF31B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47" y="3045961"/>
            <a:ext cx="1973765" cy="35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x De mooiste plekken &amp; bezienswaardigheden in de Belgische Ardennen">
            <a:extLst>
              <a:ext uri="{FF2B5EF4-FFF2-40B4-BE49-F238E27FC236}">
                <a16:creationId xmlns:a16="http://schemas.microsoft.com/office/drawing/2014/main" id="{320E3CCB-EFC2-FA00-1D86-401D416C0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15160"/>
            <a:ext cx="3423212" cy="22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8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890" y="1081269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/>
              <a:t>Programma in de Ardennen</a:t>
            </a:r>
            <a:br>
              <a:rPr lang="nl-NL" sz="1600" dirty="0"/>
            </a:br>
            <a:r>
              <a:rPr lang="nl-NL" sz="1600" dirty="0"/>
              <a:t>(onder voorbehoud)</a:t>
            </a:r>
            <a:endParaRPr lang="nl-NL" sz="3600" b="1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05" y="2207568"/>
            <a:ext cx="8229600" cy="36025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 err="1">
                <a:cs typeface="Arial" panose="020B0604020202020204" pitchFamily="34" charset="0"/>
              </a:rPr>
              <a:t>Kanoën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nl-NL" sz="2000" dirty="0">
                <a:cs typeface="Arial"/>
              </a:rPr>
              <a:t>Klimmen en abseilen</a:t>
            </a:r>
          </a:p>
          <a:p>
            <a:r>
              <a:rPr lang="nl-NL" sz="2000" dirty="0">
                <a:cs typeface="Arial"/>
              </a:rPr>
              <a:t>High </a:t>
            </a:r>
            <a:r>
              <a:rPr lang="nl-NL" sz="2000" dirty="0" err="1">
                <a:cs typeface="Arial"/>
              </a:rPr>
              <a:t>rope</a:t>
            </a:r>
            <a:r>
              <a:rPr lang="nl-NL" sz="2000" dirty="0">
                <a:cs typeface="Arial"/>
              </a:rPr>
              <a:t> parcours</a:t>
            </a:r>
          </a:p>
          <a:p>
            <a:r>
              <a:rPr lang="nl-NL" sz="2000" dirty="0">
                <a:cs typeface="Arial" panose="020B0604020202020204" pitchFamily="34" charset="0"/>
              </a:rPr>
              <a:t>Mountainbiken</a:t>
            </a:r>
            <a:endParaRPr lang="nl-NL" sz="2000" dirty="0">
              <a:cs typeface="Arial"/>
            </a:endParaRPr>
          </a:p>
          <a:p>
            <a:r>
              <a:rPr lang="nl-NL" sz="2000" dirty="0">
                <a:cs typeface="Arial" panose="020B0604020202020204" pitchFamily="34" charset="0"/>
              </a:rPr>
              <a:t>Zelfstandig uiteten Dinant (docenten in de buurt)</a:t>
            </a:r>
          </a:p>
          <a:p>
            <a:r>
              <a:rPr lang="nl-NL" sz="2000" dirty="0">
                <a:cs typeface="Arial" panose="020B0604020202020204" pitchFamily="34" charset="0"/>
              </a:rPr>
              <a:t>Vrije tijd</a:t>
            </a:r>
          </a:p>
          <a:p>
            <a:r>
              <a:rPr lang="nl-NL" sz="2000" dirty="0">
                <a:cs typeface="Arial" panose="020B0604020202020204" pitchFamily="34" charset="0"/>
              </a:rPr>
              <a:t>Kampvuur</a:t>
            </a: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A8653D-C8D3-C7F7-A0D1-8E68B555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204864"/>
            <a:ext cx="1695537" cy="17209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6BAE51F-94F2-A238-00FF-A4DB5263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57" y="4283057"/>
            <a:ext cx="1682836" cy="1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3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219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Aanmelden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325" y="2244523"/>
            <a:ext cx="8229600" cy="3602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2000" dirty="0">
              <a:latin typeface="+mj-lt"/>
              <a:cs typeface="Arial" panose="020B0604020202020204" pitchFamily="34" charset="0"/>
            </a:endParaRPr>
          </a:p>
          <a:p>
            <a:r>
              <a:rPr lang="nl-NL" sz="2000" dirty="0">
                <a:latin typeface="+mj-lt"/>
                <a:cs typeface="Arial"/>
              </a:rPr>
              <a:t>Aanmelden vanaf donderdag </a:t>
            </a:r>
            <a:r>
              <a:rPr lang="nl-NL" sz="2000" b="1" dirty="0">
                <a:solidFill>
                  <a:srgbClr val="0070C0"/>
                </a:solidFill>
                <a:latin typeface="+mj-lt"/>
                <a:cs typeface="Arial"/>
              </a:rPr>
              <a:t>28 september 20:00u tot dinsdag 3 oktober 20:00u</a:t>
            </a:r>
            <a:r>
              <a:rPr lang="nl-NL" sz="2000" dirty="0">
                <a:latin typeface="+mj-lt"/>
                <a:cs typeface="Arial"/>
              </a:rPr>
              <a:t> via leerling-account in Magister bij </a:t>
            </a:r>
            <a:r>
              <a:rPr lang="nl-NL" sz="2000" b="1" dirty="0">
                <a:latin typeface="+mj-lt"/>
                <a:cs typeface="Arial"/>
              </a:rPr>
              <a:t>activiteiten</a:t>
            </a:r>
            <a:r>
              <a:rPr lang="nl-NL" sz="2000" dirty="0">
                <a:latin typeface="+mj-lt"/>
                <a:cs typeface="Arial"/>
              </a:rPr>
              <a:t>.</a:t>
            </a:r>
            <a:br>
              <a:rPr lang="nl-NL" sz="2000" dirty="0">
                <a:latin typeface="+mj-lt"/>
                <a:cs typeface="Arial" panose="020B0604020202020204" pitchFamily="34" charset="0"/>
              </a:rPr>
            </a:br>
            <a:endParaRPr lang="nl-NL" sz="2000" dirty="0">
              <a:latin typeface="+mj-lt"/>
              <a:cs typeface="Arial" panose="020B0604020202020204" pitchFamily="34" charset="0"/>
            </a:endParaRP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Kies voor één optie: Berlijn, Ardennen of thuisblijfprogramma.</a:t>
            </a:r>
            <a:br>
              <a:rPr lang="nl-NL" sz="2000" dirty="0">
                <a:latin typeface="+mj-lt"/>
                <a:cs typeface="Arial" panose="020B0604020202020204" pitchFamily="34" charset="0"/>
              </a:rPr>
            </a:br>
            <a:r>
              <a:rPr lang="nl-NL" sz="2000" dirty="0">
                <a:latin typeface="+mj-lt"/>
                <a:cs typeface="Arial" panose="020B0604020202020204" pitchFamily="34" charset="0"/>
              </a:rPr>
              <a:t>Voor beide reizen geldt een maximum aantal deelnemers, dus zorg dat je er op tijd bij bent.</a:t>
            </a:r>
            <a:br>
              <a:rPr lang="nl-NL" sz="2000" dirty="0">
                <a:latin typeface="+mj-lt"/>
                <a:cs typeface="Arial" panose="020B0604020202020204" pitchFamily="34" charset="0"/>
              </a:rPr>
            </a:br>
            <a:endParaRPr lang="nl-NL" sz="2000" dirty="0">
              <a:latin typeface="+mj-lt"/>
              <a:cs typeface="Arial" panose="020B0604020202020204" pitchFamily="34" charset="0"/>
            </a:endParaRPr>
          </a:p>
          <a:p>
            <a:r>
              <a:rPr lang="nl-NL" sz="2000" dirty="0">
                <a:latin typeface="+mj-lt"/>
                <a:cs typeface="Arial"/>
              </a:rPr>
              <a:t>Invulstrookje voor toestemming ouders/verzorgers (zie brief die via mail verstuurd is) uiterlijk vrijdag 13 oktober 2023 bij je mentor inleveren.</a:t>
            </a:r>
          </a:p>
          <a:p>
            <a:endParaRPr lang="nl-NL" sz="2000" dirty="0">
              <a:latin typeface="+mj-lt"/>
              <a:cs typeface="Arial" panose="020B0604020202020204" pitchFamily="34" charset="0"/>
            </a:endParaRP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De reizen gaan door bij voldoende deelname.</a:t>
            </a:r>
          </a:p>
        </p:txBody>
      </p:sp>
      <p:pic>
        <p:nvPicPr>
          <p:cNvPr id="6146" name="Picture 2" descr="Afbeeldingsresultaten voor Blij Ei Cartoon">
            <a:extLst>
              <a:ext uri="{FF2B5EF4-FFF2-40B4-BE49-F238E27FC236}">
                <a16:creationId xmlns:a16="http://schemas.microsoft.com/office/drawing/2014/main" id="{AAA817DA-FAAC-924F-60D8-B6ED4AC6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4720"/>
            <a:ext cx="1954877" cy="15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9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086" y="918575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erlin Sans FB" panose="020E0602020502020306" pitchFamily="34" charset="0"/>
              </a:rPr>
              <a:t> </a:t>
            </a:r>
            <a:r>
              <a:rPr lang="nl-N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 /  </a:t>
            </a:r>
            <a:r>
              <a:rPr lang="nl-N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nl-N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nl-N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0EB5D71-59EB-4478-95E4-C030F91E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5" y="2197044"/>
            <a:ext cx="3606820" cy="270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13FE69B-8E79-2579-C2CD-06C3BE713319}"/>
              </a:ext>
            </a:extLst>
          </p:cNvPr>
          <p:cNvSpPr txBox="1"/>
          <p:nvPr/>
        </p:nvSpPr>
        <p:spPr>
          <a:xfrm>
            <a:off x="146470" y="5215122"/>
            <a:ext cx="85689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/>
              <a:t>Berlijn: </a:t>
            </a:r>
            <a:r>
              <a:rPr lang="nl-NL" dirty="0" err="1"/>
              <a:t>stl</a:t>
            </a:r>
            <a:r>
              <a:rPr lang="nl-NL" dirty="0"/>
              <a:t>                                                         Ardennen: </a:t>
            </a:r>
            <a:r>
              <a:rPr lang="nl-NL" dirty="0" err="1"/>
              <a:t>tlb</a:t>
            </a:r>
            <a:r>
              <a:rPr lang="nl-NL" dirty="0"/>
              <a:t> 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B70F7A-1963-C8C6-9FAB-7349C0EBC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450" y="2611388"/>
            <a:ext cx="492261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681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cs typeface="Arial" panose="020B0604020202020204" pitchFamily="34" charset="0"/>
              </a:rPr>
              <a:t>Waarom een meerdaagse reis?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08103"/>
            <a:ext cx="8285356" cy="4917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+mj-lt"/>
                <a:cs typeface="Arial"/>
              </a:rPr>
              <a:t>De visie van het Were Di is dat elke leerling tijdens zijn/haar schoolcarrière de mogelijkheid moet krijgen een buitenlandse reis te maken</a:t>
            </a:r>
          </a:p>
          <a:p>
            <a:r>
              <a:rPr lang="nl-NL" sz="2400" dirty="0">
                <a:latin typeface="+mj-lt"/>
                <a:cs typeface="Arial"/>
              </a:rPr>
              <a:t>Hiermee willen we leerlingen ervaringen laten opdoen en vaardigheden laten ontwikkelen die in de gewone lessituatie moeilijk zijn na te bootsen</a:t>
            </a:r>
          </a:p>
          <a:p>
            <a:r>
              <a:rPr lang="nl-NL" sz="2400" dirty="0">
                <a:latin typeface="+mj-lt"/>
                <a:cs typeface="Arial"/>
              </a:rPr>
              <a:t>Keuze is </a:t>
            </a:r>
            <a:r>
              <a:rPr lang="nl-NL" sz="2400" b="1" dirty="0">
                <a:latin typeface="+mj-lt"/>
                <a:cs typeface="Arial"/>
              </a:rPr>
              <a:t>Berlijn </a:t>
            </a:r>
            <a:r>
              <a:rPr lang="nl-NL" sz="2400" dirty="0">
                <a:latin typeface="+mj-lt"/>
                <a:cs typeface="Arial"/>
              </a:rPr>
              <a:t>of</a:t>
            </a:r>
            <a:r>
              <a:rPr lang="nl-NL" sz="2400" b="1" dirty="0">
                <a:latin typeface="+mj-lt"/>
                <a:cs typeface="Arial"/>
              </a:rPr>
              <a:t> Ardennen</a:t>
            </a:r>
            <a:r>
              <a:rPr lang="nl-NL" sz="2400" dirty="0">
                <a:latin typeface="+mj-lt"/>
                <a:cs typeface="Arial"/>
              </a:rPr>
              <a:t> van 15 april t/m 19 april 2024 (je kunt slechts op één reis mee)</a:t>
            </a:r>
          </a:p>
          <a:p>
            <a:r>
              <a:rPr lang="nl-NL" sz="2400" dirty="0">
                <a:latin typeface="+mj-lt"/>
                <a:cs typeface="Arial"/>
              </a:rPr>
              <a:t>Thuisblijven is ook mogelijk. De leerling volgt dan een programma op school met workshops  </a:t>
            </a:r>
            <a:endParaRPr lang="nl-NL" sz="2400" dirty="0">
              <a:latin typeface="+mj-lt"/>
              <a:cs typeface="Arial" panose="020B0604020202020204" pitchFamily="34" charset="0"/>
            </a:endParaRPr>
          </a:p>
          <a:p>
            <a:r>
              <a:rPr lang="nl-NL" sz="2400" dirty="0">
                <a:latin typeface="+mj-lt"/>
                <a:cs typeface="Arial"/>
              </a:rPr>
              <a:t>Geschatte kosten max €470 </a:t>
            </a:r>
          </a:p>
          <a:p>
            <a:r>
              <a:rPr lang="nl-NL" sz="2400" dirty="0">
                <a:latin typeface="+mj-lt"/>
                <a:cs typeface="Arial"/>
              </a:rPr>
              <a:t>Blessure? Bedenk of het verstandig is om mee te gaan.</a:t>
            </a:r>
          </a:p>
          <a:p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378D8-6225-4212-BCE0-61BB992F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Berlijnse vlag</a:t>
            </a:r>
          </a:p>
        </p:txBody>
      </p:sp>
      <p:pic>
        <p:nvPicPr>
          <p:cNvPr id="1026" name="Picture 2" descr="Vlag Berlijn - Bestel bij de specialist Mastenenvlaggen.nl">
            <a:extLst>
              <a:ext uri="{FF2B5EF4-FFF2-40B4-BE49-F238E27FC236}">
                <a16:creationId xmlns:a16="http://schemas.microsoft.com/office/drawing/2014/main" id="{BFDF8334-0258-46A0-AAEE-FCEC4D58B8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7" y="1600200"/>
            <a:ext cx="63805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5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4799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Waarom Berlijn?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2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latin typeface="+mj-lt"/>
                <a:cs typeface="Arial" panose="020B0604020202020204" pitchFamily="34" charset="0"/>
              </a:rPr>
              <a:t>Rijke geschiedenis door oorlogen, tweedeling/muur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Je leert reizen met het openbaar vervoer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Je leert de Duitse cultuur beter kennen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Je wordt ondergedompeld in de doeltaal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 Multiculturele wereldstad </a:t>
            </a:r>
          </a:p>
        </p:txBody>
      </p:sp>
      <p:pic>
        <p:nvPicPr>
          <p:cNvPr id="5" name="Picture 2" descr="Afbeeldingsresultaten voor berlijn">
            <a:extLst>
              <a:ext uri="{FF2B5EF4-FFF2-40B4-BE49-F238E27FC236}">
                <a16:creationId xmlns:a16="http://schemas.microsoft.com/office/drawing/2014/main" id="{4017DE15-E888-908D-5E6C-500068AB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997035" cy="21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4349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Verblijf in hostel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6503E1-0CBD-4ECE-927A-9551CEBFDD05}"/>
              </a:ext>
            </a:extLst>
          </p:cNvPr>
          <p:cNvSpPr txBox="1"/>
          <p:nvPr/>
        </p:nvSpPr>
        <p:spPr>
          <a:xfrm>
            <a:off x="5724128" y="4271505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dirty="0"/>
              <a:t>Amstel House Hostel</a:t>
            </a:r>
          </a:p>
          <a:p>
            <a:r>
              <a:rPr lang="nl-NL" dirty="0" err="1"/>
              <a:t>Waldenserstraße</a:t>
            </a:r>
            <a:r>
              <a:rPr lang="nl-NL" dirty="0"/>
              <a:t> 31</a:t>
            </a:r>
            <a:br>
              <a:rPr lang="nl-NL" dirty="0"/>
            </a:br>
            <a:r>
              <a:rPr lang="nl-NL" dirty="0"/>
              <a:t>10551 Berlin, Duitsland</a:t>
            </a:r>
            <a:endParaRPr lang="nl-NL" dirty="0">
              <a:cs typeface="Calibri"/>
            </a:endParaRPr>
          </a:p>
        </p:txBody>
      </p:sp>
      <p:pic>
        <p:nvPicPr>
          <p:cNvPr id="3" name="Afbeelding 2" descr="Afbeelding met raam, buitenshuis, façade, gebouw&#10;&#10;Automatisch gegenereerde beschrijving">
            <a:extLst>
              <a:ext uri="{FF2B5EF4-FFF2-40B4-BE49-F238E27FC236}">
                <a16:creationId xmlns:a16="http://schemas.microsoft.com/office/drawing/2014/main" id="{53D436B9-9E6E-8478-6DD8-A1F8BCB9E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7" y="3711960"/>
            <a:ext cx="3508428" cy="2446565"/>
          </a:xfrm>
          <a:prstGeom prst="rect">
            <a:avLst/>
          </a:prstGeom>
        </p:spPr>
      </p:pic>
      <p:pic>
        <p:nvPicPr>
          <p:cNvPr id="9" name="Afbeelding 8" descr="Afbeelding met overdekt, raam, muur, bed&#10;&#10;Automatisch gegenereerde beschrijving">
            <a:extLst>
              <a:ext uri="{FF2B5EF4-FFF2-40B4-BE49-F238E27FC236}">
                <a16:creationId xmlns:a16="http://schemas.microsoft.com/office/drawing/2014/main" id="{FF26BC2B-D1AB-DC33-6047-1A66E71AA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875" y="1284779"/>
            <a:ext cx="3934632" cy="26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998" y="1052736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/>
              <a:t>Programma in Berlijn</a:t>
            </a:r>
            <a:br>
              <a:rPr lang="nl-NL" sz="1600" dirty="0"/>
            </a:br>
            <a:r>
              <a:rPr lang="nl-NL" sz="1600" dirty="0"/>
              <a:t>(onder voorbehoud)</a:t>
            </a:r>
            <a:endParaRPr lang="nl-NL" sz="3600" b="1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2734"/>
            <a:ext cx="8229600" cy="39625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400" dirty="0" err="1">
                <a:cs typeface="Arial" panose="020B0604020202020204" pitchFamily="34" charset="0"/>
              </a:rPr>
              <a:t>Klimpark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 panose="020B0604020202020204" pitchFamily="34" charset="0"/>
              </a:rPr>
              <a:t>Stasigefängnis</a:t>
            </a:r>
            <a:endParaRPr lang="nl-NL" sz="2400" dirty="0">
              <a:cs typeface="Arial" panose="020B0604020202020204" pitchFamily="34" charset="0"/>
            </a:endParaRPr>
          </a:p>
          <a:p>
            <a:r>
              <a:rPr lang="nl-NL" sz="2400" dirty="0" err="1">
                <a:cs typeface="Arial" panose="020B0604020202020204" pitchFamily="34" charset="0"/>
              </a:rPr>
              <a:t>Mauerpark</a:t>
            </a:r>
            <a:endParaRPr lang="nl-NL" sz="2400" dirty="0">
              <a:cs typeface="Arial" panose="020B0604020202020204" pitchFamily="34" charset="0"/>
            </a:endParaRPr>
          </a:p>
          <a:p>
            <a:r>
              <a:rPr lang="nl-NL" sz="2400" dirty="0" err="1">
                <a:cs typeface="Arial" panose="020B0604020202020204" pitchFamily="34" charset="0"/>
              </a:rPr>
              <a:t>Bernauerstra</a:t>
            </a:r>
            <a:r>
              <a:rPr lang="nl-NL" sz="2400" dirty="0">
                <a:cs typeface="Arial" panose="020B0604020202020204" pitchFamily="34" charset="0"/>
              </a:rPr>
              <a:t>βe</a:t>
            </a:r>
          </a:p>
          <a:p>
            <a:r>
              <a:rPr lang="nl-NL" sz="2400" dirty="0" err="1">
                <a:cs typeface="Arial" panose="020B0604020202020204" pitchFamily="34" charset="0"/>
              </a:rPr>
              <a:t>Judendenkmal</a:t>
            </a:r>
            <a:endParaRPr lang="nl-NL" sz="2400" dirty="0"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 panose="020B0604020202020204" pitchFamily="34" charset="0"/>
              </a:rPr>
              <a:t>Boottour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err="1">
                <a:cs typeface="Arial"/>
              </a:rPr>
              <a:t>Teufelsberg</a:t>
            </a:r>
          </a:p>
          <a:p>
            <a:r>
              <a:rPr lang="nl-NL" sz="2400" dirty="0">
                <a:cs typeface="Arial" panose="020B0604020202020204" pitchFamily="34" charset="0"/>
              </a:rPr>
              <a:t>Berlin </a:t>
            </a:r>
            <a:r>
              <a:rPr lang="nl-NL" sz="2400" dirty="0" err="1">
                <a:cs typeface="Arial" panose="020B0604020202020204" pitchFamily="34" charset="0"/>
              </a:rPr>
              <a:t>Unterwelten</a:t>
            </a:r>
            <a:endParaRPr lang="nl-NL" sz="2400" dirty="0">
              <a:cs typeface="Arial" panose="020B0604020202020204" pitchFamily="34" charset="0"/>
            </a:endParaRPr>
          </a:p>
          <a:p>
            <a:r>
              <a:rPr lang="nl-NL" sz="2400" dirty="0">
                <a:cs typeface="Arial"/>
              </a:rPr>
              <a:t>Zelfstandig uiteten in verschillende wijken, </a:t>
            </a:r>
            <a:br>
              <a:rPr lang="nl-NL" sz="2400" dirty="0">
                <a:cs typeface="Arial" panose="020B0604020202020204" pitchFamily="34" charset="0"/>
              </a:rPr>
            </a:br>
            <a:r>
              <a:rPr lang="nl-NL" sz="2400" dirty="0">
                <a:cs typeface="Arial"/>
              </a:rPr>
              <a:t>docenten zijn in de buurt.</a:t>
            </a:r>
          </a:p>
          <a:p>
            <a:r>
              <a:rPr lang="nl-NL" sz="2400" dirty="0">
                <a:cs typeface="Arial" panose="020B0604020202020204" pitchFamily="34" charset="0"/>
              </a:rPr>
              <a:t>Dierentuin</a:t>
            </a:r>
          </a:p>
          <a:p>
            <a:r>
              <a:rPr lang="nl-NL" sz="2400" dirty="0">
                <a:cs typeface="Arial"/>
              </a:rPr>
              <a:t>Matrix, studentenavond disco</a:t>
            </a: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  <a:p>
            <a:endParaRPr lang="nl-NL" sz="2000" dirty="0">
              <a:cs typeface="Arial" panose="020B0604020202020204" pitchFamily="34" charset="0"/>
            </a:endParaRPr>
          </a:p>
        </p:txBody>
      </p:sp>
      <p:pic>
        <p:nvPicPr>
          <p:cNvPr id="4100" name="Picture 4" descr="Afbeeldingsresultaten voor berlijn bezienswaardigheden">
            <a:extLst>
              <a:ext uri="{FF2B5EF4-FFF2-40B4-BE49-F238E27FC236}">
                <a16:creationId xmlns:a16="http://schemas.microsoft.com/office/drawing/2014/main" id="{32CFACB6-D900-F35B-4866-A92884E4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26629"/>
            <a:ext cx="3106688" cy="22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56112" y="2607990"/>
            <a:ext cx="4565831" cy="130703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     </a:t>
            </a:r>
            <a:endParaRPr lang="nl-NL" sz="4000" dirty="0" err="1">
              <a:solidFill>
                <a:schemeClr val="tx1"/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0" y="5489523"/>
            <a:ext cx="9144000" cy="13407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4800" b="1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1A6632F-7304-F4D0-A017-BADF753EA83B}"/>
              </a:ext>
            </a:extLst>
          </p:cNvPr>
          <p:cNvSpPr txBox="1"/>
          <p:nvPr/>
        </p:nvSpPr>
        <p:spPr>
          <a:xfrm>
            <a:off x="1486339" y="470767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/>
              <a:t>Ardennen in </a:t>
            </a:r>
            <a:r>
              <a:rPr lang="nl-NL" sz="4400" b="1" dirty="0" err="1"/>
              <a:t>Belgïe</a:t>
            </a:r>
            <a:endParaRPr lang="nl-NL" sz="44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598341-D91B-1F08-887D-CA4193B13B9F}"/>
              </a:ext>
            </a:extLst>
          </p:cNvPr>
          <p:cNvSpPr txBox="1"/>
          <p:nvPr/>
        </p:nvSpPr>
        <p:spPr>
          <a:xfrm flipH="1">
            <a:off x="3114691" y="57658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Dinant (rode stip) in de provincie Namen (paars)</a:t>
            </a:r>
          </a:p>
        </p:txBody>
      </p:sp>
      <p:pic>
        <p:nvPicPr>
          <p:cNvPr id="1030" name="Picture 6" descr="Fotogeniek België - Foto's Dinant">
            <a:extLst>
              <a:ext uri="{FF2B5EF4-FFF2-40B4-BE49-F238E27FC236}">
                <a16:creationId xmlns:a16="http://schemas.microsoft.com/office/drawing/2014/main" id="{D5C967EC-B91E-7F21-4A66-E921C188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18" y="2103056"/>
            <a:ext cx="3538314" cy="29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3948">
        <p:circle/>
      </p:transition>
    </mc:Choice>
    <mc:Fallback xmlns="">
      <p:transition spd="slow" advClick="0" advTm="13948">
        <p:circle/>
      </p:transition>
    </mc:Fallback>
  </mc:AlternateContent>
  <p:extLst>
    <p:ext uri="{E180D4A7-C9FB-4DFB-919C-405C955672EB}">
      <p14:showEvtLst xmlns:p14="http://schemas.microsoft.com/office/powerpoint/2010/main">
        <p14:playEvt time="0" objId="3"/>
        <p14:stopEvt time="13948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64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Waarom de Ardennen?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67109"/>
            <a:ext cx="8229600" cy="3602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latin typeface="+mj-lt"/>
                <a:cs typeface="Arial" panose="020B0604020202020204" pitchFamily="34" charset="0"/>
              </a:rPr>
              <a:t>Actief en sportief bezig zijn 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Outdoor activiteiten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Grenzen verleggen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In de natuur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Bezoek stad Dinant </a:t>
            </a:r>
          </a:p>
          <a:p>
            <a:r>
              <a:rPr lang="nl-NL" sz="2000" dirty="0">
                <a:latin typeface="+mj-lt"/>
                <a:cs typeface="Arial" panose="020B0604020202020204" pitchFamily="34" charset="0"/>
              </a:rPr>
              <a:t>Op een camping in een tentenkamp </a:t>
            </a:r>
            <a:br>
              <a:rPr lang="nl-NL" sz="2000" dirty="0">
                <a:latin typeface="+mj-lt"/>
                <a:cs typeface="Arial" panose="020B0604020202020204" pitchFamily="34" charset="0"/>
              </a:rPr>
            </a:br>
            <a:r>
              <a:rPr lang="nl-NL" sz="2000" dirty="0">
                <a:latin typeface="+mj-lt"/>
                <a:cs typeface="Arial" panose="020B0604020202020204" pitchFamily="34" charset="0"/>
              </a:rPr>
              <a:t>met eigen kampvuur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Vakantie Ardennen? De mooiste Ardennen reizen! » ANWB">
            <a:extLst>
              <a:ext uri="{FF2B5EF4-FFF2-40B4-BE49-F238E27FC236}">
                <a16:creationId xmlns:a16="http://schemas.microsoft.com/office/drawing/2014/main" id="{DF7DE0F6-19F2-520C-EC47-8DF64767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6841"/>
            <a:ext cx="3673884" cy="20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5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078494A-71DF-839A-E926-9C48444CC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4653136"/>
            <a:ext cx="3096344" cy="155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err="1"/>
              <a:t>Domaine</a:t>
            </a:r>
            <a:r>
              <a:rPr lang="nl-NL" sz="1600" dirty="0"/>
              <a:t> du </a:t>
            </a:r>
            <a:r>
              <a:rPr lang="nl-NL" sz="1600" dirty="0" err="1"/>
              <a:t>Bocq</a:t>
            </a:r>
            <a:br>
              <a:rPr lang="nl-NL" sz="1600" dirty="0"/>
            </a:br>
            <a:r>
              <a:rPr lang="nl-NL" sz="1600" dirty="0"/>
              <a:t>2, Avenue de la </a:t>
            </a:r>
            <a:r>
              <a:rPr lang="nl-NL" sz="1600" dirty="0" err="1"/>
              <a:t>Vallée</a:t>
            </a:r>
            <a:br>
              <a:rPr lang="nl-NL" sz="1600" dirty="0"/>
            </a:br>
            <a:r>
              <a:rPr lang="nl-NL" sz="1600" dirty="0"/>
              <a:t>5530 </a:t>
            </a:r>
            <a:r>
              <a:rPr lang="nl-NL" sz="1600" dirty="0" err="1"/>
              <a:t>Purnode</a:t>
            </a:r>
            <a:br>
              <a:rPr lang="nl-NL" sz="1600" dirty="0"/>
            </a:br>
            <a:r>
              <a:rPr lang="nl-NL" sz="1600" dirty="0" err="1"/>
              <a:t>Belgique</a:t>
            </a:r>
            <a:endParaRPr lang="nl-NL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1628800"/>
            <a:ext cx="7779875" cy="460706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Verblijf Adventure Camp </a:t>
            </a: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camping </a:t>
            </a:r>
            <a:r>
              <a:rPr lang="nl-NL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Domaine</a:t>
            </a:r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nl-NL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Bocq</a:t>
            </a:r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l-NL" sz="3600" dirty="0">
                <a:latin typeface="Berlin Sans FB" panose="020E0602020502020306" pitchFamily="34" charset="0"/>
              </a:rPr>
            </a:br>
            <a:endParaRPr lang="nl-NL" sz="3600" b="1" dirty="0">
              <a:latin typeface="Berlin Sans FB Demi" panose="020E0802020502020306" pitchFamily="34" charset="0"/>
              <a:cs typeface="Arial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D674514-0964-0881-FB07-296B41156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564904"/>
            <a:ext cx="3096344" cy="31075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DEB82E8-6C10-85EC-FA0E-361C34ED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621699" cy="17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054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1FCE01235AF4B994A0E089A96D92A" ma:contentTypeVersion="18" ma:contentTypeDescription="Een nieuw document maken." ma:contentTypeScope="" ma:versionID="d9c86cb73a43a95df2689d6a7f72b087">
  <xsd:schema xmlns:xsd="http://www.w3.org/2001/XMLSchema" xmlns:xs="http://www.w3.org/2001/XMLSchema" xmlns:p="http://schemas.microsoft.com/office/2006/metadata/properties" xmlns:ns2="3985c9b6-faa5-49fe-a482-9ef2bcbad907" xmlns:ns3="df646315-8e61-4220-abc6-f83d2264b370" targetNamespace="http://schemas.microsoft.com/office/2006/metadata/properties" ma:root="true" ma:fieldsID="ff473ee87725ea4e7946c1e7dca12670" ns2:_="" ns3:_="">
    <xsd:import namespace="3985c9b6-faa5-49fe-a482-9ef2bcbad907"/>
    <xsd:import namespace="df646315-8e61-4220-abc6-f83d2264b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5c9b6-faa5-49fe-a482-9ef2bcbad9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1bddb5a6-813b-4703-8f12-be8ad64d5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46315-8e61-4220-abc6-f83d2264b3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db1146b-ec42-4746-b850-597f30306c10}" ma:internalName="TaxCatchAll" ma:showField="CatchAllData" ma:web="df646315-8e61-4220-abc6-f83d2264b3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85c9b6-faa5-49fe-a482-9ef2bcbad907">
      <Terms xmlns="http://schemas.microsoft.com/office/infopath/2007/PartnerControls"/>
    </lcf76f155ced4ddcb4097134ff3c332f>
    <TaxCatchAll xmlns="df646315-8e61-4220-abc6-f83d2264b37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EE75A2-0220-4A4C-8609-C0B485428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85c9b6-faa5-49fe-a482-9ef2bcbad907"/>
    <ds:schemaRef ds:uri="df646315-8e61-4220-abc6-f83d2264b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7CAFBF-BF62-4B04-8C85-87E375A09D12}">
  <ds:schemaRefs>
    <ds:schemaRef ds:uri="http://purl.org/dc/terms/"/>
    <ds:schemaRef ds:uri="http://schemas.microsoft.com/office/2006/documentManagement/types"/>
    <ds:schemaRef ds:uri="f5838740-109f-4883-b8de-0b89fff3038e"/>
    <ds:schemaRef ds:uri="a8cf1d11-7938-4cd1-96f7-191c7ce210e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3985c9b6-faa5-49fe-a482-9ef2bcbad907"/>
    <ds:schemaRef ds:uri="df646315-8e61-4220-abc6-f83d2264b370"/>
  </ds:schemaRefs>
</ds:datastoreItem>
</file>

<file path=customXml/itemProps3.xml><?xml version="1.0" encoding="utf-8"?>
<ds:datastoreItem xmlns:ds="http://schemas.openxmlformats.org/officeDocument/2006/customXml" ds:itemID="{849325D6-2B7F-4F96-9E93-E925B9E571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4609</TotalTime>
  <Words>390</Words>
  <Application>Microsoft Office PowerPoint</Application>
  <PresentationFormat>Diavoorstelling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Berlin Sans FB</vt:lpstr>
      <vt:lpstr>Berlin Sans FB Demi</vt:lpstr>
      <vt:lpstr>Calibri</vt:lpstr>
      <vt:lpstr>Times New Roman</vt:lpstr>
      <vt:lpstr>1_Office-thema</vt:lpstr>
      <vt:lpstr>Office-thema</vt:lpstr>
      <vt:lpstr>Meerdaagse reizen gt3 2024</vt:lpstr>
      <vt:lpstr>Waarom een meerdaagse reis?</vt:lpstr>
      <vt:lpstr>Berlijnse vlag</vt:lpstr>
      <vt:lpstr>Waarom Berlijn?</vt:lpstr>
      <vt:lpstr>Verblijf in hostel</vt:lpstr>
      <vt:lpstr>Programma in Berlijn (onder voorbehoud)</vt:lpstr>
      <vt:lpstr>     </vt:lpstr>
      <vt:lpstr>Waarom de Ardennen?</vt:lpstr>
      <vt:lpstr>Verblijf Adventure Camp  camping Domaine du Bocq  </vt:lpstr>
      <vt:lpstr>Programma in de Ardennen (onder voorbehoud)</vt:lpstr>
      <vt:lpstr>Aanmelden</vt:lpstr>
      <vt:lpstr> Fragen ?  /  Questions  ?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Docent</dc:creator>
  <cp:lastModifiedBy>Piia Ilkko</cp:lastModifiedBy>
  <cp:revision>125</cp:revision>
  <dcterms:created xsi:type="dcterms:W3CDTF">2014-09-17T17:12:15Z</dcterms:created>
  <dcterms:modified xsi:type="dcterms:W3CDTF">2023-09-26T10:03:43Z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0x0101009DD1FCE01235AF4B994A0E089A96D92A</vt:lpwstr>
  </property>
  <property fmtid="{D5CDD505-2E9C-101B-9397-08002B2CF9AE}" pid="3" name="MediaServiceImageTags">
    <vt:lpwstr/>
  </property>
</Properties>
</file>