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279" r:id="rId6"/>
    <p:sldId id="332" r:id="rId7"/>
    <p:sldId id="334" r:id="rId8"/>
    <p:sldId id="312" r:id="rId9"/>
    <p:sldId id="322" r:id="rId10"/>
    <p:sldId id="308" r:id="rId11"/>
    <p:sldId id="333" r:id="rId12"/>
    <p:sldId id="310" r:id="rId13"/>
    <p:sldId id="307" r:id="rId14"/>
    <p:sldId id="328" r:id="rId15"/>
    <p:sldId id="283" r:id="rId16"/>
    <p:sldId id="335" r:id="rId17"/>
    <p:sldId id="331" r:id="rId18"/>
    <p:sldId id="291" r:id="rId19"/>
    <p:sldId id="336" r:id="rId20"/>
    <p:sldId id="329" r:id="rId21"/>
    <p:sldId id="296" r:id="rId22"/>
  </p:sldIdLst>
  <p:sldSz cx="12192000" cy="6858000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D12CA9-F986-47EB-883E-1BD1BA1DEC9E}" v="1" dt="2023-06-26T08:32:54.811"/>
    <p1510:client id="{E646B4C6-0F62-4047-9FC4-5347132E7A6A}" v="1" dt="2023-06-27T07:07:59.7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68C12-92E9-4AB4-B376-C61CAA356C38}" type="doc">
      <dgm:prSet loTypeId="urn:microsoft.com/office/officeart/2005/8/layout/h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nl-NL"/>
        </a:p>
      </dgm:t>
    </dgm:pt>
    <dgm:pt modelId="{5327BF42-ABA8-465A-8F07-7B6B1F46F14B}">
      <dgm:prSet phldrT="[Tekst]"/>
      <dgm:spPr/>
      <dgm:t>
        <a:bodyPr/>
        <a:lstStyle/>
        <a:p>
          <a:r>
            <a:rPr lang="nl-NL" b="1"/>
            <a:t>Voor alle leerlingen</a:t>
          </a:r>
          <a:endParaRPr lang="nl-NL"/>
        </a:p>
      </dgm:t>
    </dgm:pt>
    <dgm:pt modelId="{0D67F836-FF8C-48A5-96C6-8A21A7109DC9}" type="parTrans" cxnId="{C5C8D551-CBCC-4307-AB17-C2C580D607A7}">
      <dgm:prSet/>
      <dgm:spPr/>
      <dgm:t>
        <a:bodyPr/>
        <a:lstStyle/>
        <a:p>
          <a:endParaRPr lang="nl-NL"/>
        </a:p>
      </dgm:t>
    </dgm:pt>
    <dgm:pt modelId="{68FF28AA-D744-46E0-843E-EF820475D182}" type="sibTrans" cxnId="{C5C8D551-CBCC-4307-AB17-C2C580D607A7}">
      <dgm:prSet/>
      <dgm:spPr/>
      <dgm:t>
        <a:bodyPr/>
        <a:lstStyle/>
        <a:p>
          <a:endParaRPr lang="nl-NL"/>
        </a:p>
      </dgm:t>
    </dgm:pt>
    <dgm:pt modelId="{5BF5CDC0-9C63-47BF-A5FB-768D4915A452}">
      <dgm:prSet phldrT="[Teks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l-NL" altLang="nl-NL" err="1">
              <a:cs typeface="Arial" panose="020B0604020202020204" pitchFamily="34" charset="0"/>
            </a:rPr>
            <a:t>Mentorenoverleg</a:t>
          </a:r>
          <a:r>
            <a:rPr lang="nl-NL" altLang="nl-NL">
              <a:cs typeface="Arial" panose="020B0604020202020204" pitchFamily="34" charset="0"/>
            </a:rPr>
            <a:t>, rapportvergaderingen,  </a:t>
          </a:r>
          <a:r>
            <a:rPr lang="nl-NL" altLang="nl-NL" err="1">
              <a:cs typeface="Arial" panose="020B0604020202020204" pitchFamily="34" charset="0"/>
            </a:rPr>
            <a:t>leerlingbesprekingen</a:t>
          </a:r>
          <a:endParaRPr lang="nl-NL"/>
        </a:p>
      </dgm:t>
    </dgm:pt>
    <dgm:pt modelId="{42232AF5-2631-46EC-889B-B541AB2837E9}" type="parTrans" cxnId="{FB26C5CC-07A6-4025-A1C4-124A8AA3555D}">
      <dgm:prSet/>
      <dgm:spPr/>
      <dgm:t>
        <a:bodyPr/>
        <a:lstStyle/>
        <a:p>
          <a:endParaRPr lang="nl-NL"/>
        </a:p>
      </dgm:t>
    </dgm:pt>
    <dgm:pt modelId="{A228A4F5-B90D-41E4-ACB5-AAA4F12A03E6}" type="sibTrans" cxnId="{FB26C5CC-07A6-4025-A1C4-124A8AA3555D}">
      <dgm:prSet/>
      <dgm:spPr/>
      <dgm:t>
        <a:bodyPr/>
        <a:lstStyle/>
        <a:p>
          <a:endParaRPr lang="nl-NL"/>
        </a:p>
      </dgm:t>
    </dgm:pt>
    <dgm:pt modelId="{749A1AB3-ACCA-46E3-B284-DF2D213F339B}">
      <dgm:prSet phldrT="[Tekst]"/>
      <dgm:spPr/>
      <dgm:t>
        <a:bodyPr/>
        <a:lstStyle/>
        <a:p>
          <a:r>
            <a:rPr lang="nl-NL" b="1"/>
            <a:t>Extra ondersteuning indien nodig:</a:t>
          </a:r>
          <a:endParaRPr lang="nl-NL"/>
        </a:p>
      </dgm:t>
    </dgm:pt>
    <dgm:pt modelId="{8624CBEE-FF9D-4EA5-897E-CB0953B6A247}" type="parTrans" cxnId="{177953BE-767C-42E2-88DA-04197D703FD9}">
      <dgm:prSet/>
      <dgm:spPr/>
      <dgm:t>
        <a:bodyPr/>
        <a:lstStyle/>
        <a:p>
          <a:endParaRPr lang="nl-NL"/>
        </a:p>
      </dgm:t>
    </dgm:pt>
    <dgm:pt modelId="{F904A851-77BF-4D06-AE8B-590C10E80B99}" type="sibTrans" cxnId="{177953BE-767C-42E2-88DA-04197D703FD9}">
      <dgm:prSet/>
      <dgm:spPr/>
      <dgm:t>
        <a:bodyPr/>
        <a:lstStyle/>
        <a:p>
          <a:endParaRPr lang="nl-NL"/>
        </a:p>
      </dgm:t>
    </dgm:pt>
    <dgm:pt modelId="{4AC29E72-D100-42D1-9121-A43C2E71C958}">
      <dgm:prSet phldrT="[Tekst]"/>
      <dgm:spPr/>
      <dgm:t>
        <a:bodyPr/>
        <a:lstStyle/>
        <a:p>
          <a:r>
            <a:rPr lang="nl-NL" altLang="nl-NL">
              <a:cs typeface="Arial" panose="020B0604020202020204" pitchFamily="34" charset="0"/>
            </a:rPr>
            <a:t>Steunlessen (rekenen, spelling, begrijpend lezen, Frans en P&amp;O)</a:t>
          </a:r>
          <a:endParaRPr lang="nl-NL"/>
        </a:p>
      </dgm:t>
    </dgm:pt>
    <dgm:pt modelId="{3470EDEB-40EB-4705-A857-2B6C2ED21654}" type="parTrans" cxnId="{8C2DB61D-724D-4ADA-8BF1-33E766698C36}">
      <dgm:prSet/>
      <dgm:spPr/>
      <dgm:t>
        <a:bodyPr/>
        <a:lstStyle/>
        <a:p>
          <a:endParaRPr lang="nl-NL"/>
        </a:p>
      </dgm:t>
    </dgm:pt>
    <dgm:pt modelId="{747C3ACC-8D2B-45DA-8C75-722136232515}" type="sibTrans" cxnId="{8C2DB61D-724D-4ADA-8BF1-33E766698C36}">
      <dgm:prSet/>
      <dgm:spPr/>
      <dgm:t>
        <a:bodyPr/>
        <a:lstStyle/>
        <a:p>
          <a:endParaRPr lang="nl-NL"/>
        </a:p>
      </dgm:t>
    </dgm:pt>
    <dgm:pt modelId="{A20C9333-C1E6-494D-A683-37473CDF49D5}">
      <dgm:prSet phldrT="[Tekst]"/>
      <dgm:spPr/>
      <dgm:t>
        <a:bodyPr/>
        <a:lstStyle/>
        <a:p>
          <a:r>
            <a:rPr lang="nl-NL" b="1"/>
            <a:t>Buiten school om, maar op school</a:t>
          </a:r>
          <a:endParaRPr lang="nl-NL"/>
        </a:p>
      </dgm:t>
    </dgm:pt>
    <dgm:pt modelId="{61BEB1F8-1CB4-4FA7-96E4-B26974A996FA}" type="parTrans" cxnId="{2331FC7C-CE68-49A8-902C-BC8095F2B96E}">
      <dgm:prSet/>
      <dgm:spPr/>
      <dgm:t>
        <a:bodyPr/>
        <a:lstStyle/>
        <a:p>
          <a:endParaRPr lang="nl-NL"/>
        </a:p>
      </dgm:t>
    </dgm:pt>
    <dgm:pt modelId="{4DA9D445-F574-44FD-B496-712252E7CED8}" type="sibTrans" cxnId="{2331FC7C-CE68-49A8-902C-BC8095F2B96E}">
      <dgm:prSet/>
      <dgm:spPr/>
      <dgm:t>
        <a:bodyPr/>
        <a:lstStyle/>
        <a:p>
          <a:endParaRPr lang="nl-NL"/>
        </a:p>
      </dgm:t>
    </dgm:pt>
    <dgm:pt modelId="{4DE55EB2-E35F-4FC4-86D6-37B4494A75D2}">
      <dgm:prSet phldrT="[Tekst]"/>
      <dgm:spPr/>
      <dgm:t>
        <a:bodyPr/>
        <a:lstStyle/>
        <a:p>
          <a:r>
            <a:rPr lang="nl-NL"/>
            <a:t>Huiswerkbegeleiding </a:t>
          </a:r>
          <a:r>
            <a:rPr lang="nl-NL" err="1"/>
            <a:t>Lyceo</a:t>
          </a:r>
          <a:endParaRPr lang="nl-NL"/>
        </a:p>
      </dgm:t>
    </dgm:pt>
    <dgm:pt modelId="{CFC963D1-6F9C-4A18-8B9D-CA48916669AA}" type="parTrans" cxnId="{8AFBE8DA-7F5B-404E-A684-883E3772035C}">
      <dgm:prSet/>
      <dgm:spPr/>
      <dgm:t>
        <a:bodyPr/>
        <a:lstStyle/>
        <a:p>
          <a:endParaRPr lang="nl-NL"/>
        </a:p>
      </dgm:t>
    </dgm:pt>
    <dgm:pt modelId="{A519BC41-600E-430B-9210-EEC1CC1CB2AA}" type="sibTrans" cxnId="{8AFBE8DA-7F5B-404E-A684-883E3772035C}">
      <dgm:prSet/>
      <dgm:spPr/>
      <dgm:t>
        <a:bodyPr/>
        <a:lstStyle/>
        <a:p>
          <a:endParaRPr lang="nl-NL"/>
        </a:p>
      </dgm:t>
    </dgm:pt>
    <dgm:pt modelId="{8DCF8712-29FC-4F6E-A355-FD3D81A70061}">
      <dgm:prSet/>
      <dgm:spPr/>
      <dgm:t>
        <a:bodyPr/>
        <a:lstStyle/>
        <a:p>
          <a:r>
            <a:rPr lang="nl-NL" altLang="nl-NL">
              <a:cs typeface="Arial" panose="020B0604020202020204" pitchFamily="34" charset="0"/>
            </a:rPr>
            <a:t>Signaleringstesten en toetsen </a:t>
          </a:r>
        </a:p>
      </dgm:t>
    </dgm:pt>
    <dgm:pt modelId="{3717ACD3-1274-4915-B998-E99E8C91FC8D}" type="parTrans" cxnId="{98F37623-527B-4C8D-B050-54B482CF21AB}">
      <dgm:prSet/>
      <dgm:spPr/>
      <dgm:t>
        <a:bodyPr/>
        <a:lstStyle/>
        <a:p>
          <a:endParaRPr lang="nl-NL"/>
        </a:p>
      </dgm:t>
    </dgm:pt>
    <dgm:pt modelId="{E6A9AFFB-D504-4057-9C67-1F813D20DF56}" type="sibTrans" cxnId="{98F37623-527B-4C8D-B050-54B482CF21AB}">
      <dgm:prSet/>
      <dgm:spPr/>
      <dgm:t>
        <a:bodyPr/>
        <a:lstStyle/>
        <a:p>
          <a:endParaRPr lang="nl-NL"/>
        </a:p>
      </dgm:t>
    </dgm:pt>
    <dgm:pt modelId="{1F84020C-0BF0-43EF-9F9C-B055F79893FA}">
      <dgm:prSet/>
      <dgm:spPr/>
      <dgm:t>
        <a:bodyPr/>
        <a:lstStyle/>
        <a:p>
          <a:r>
            <a:rPr lang="nl-NL" altLang="nl-NL">
              <a:cs typeface="Arial" panose="020B0604020202020204" pitchFamily="34" charset="0"/>
            </a:rPr>
            <a:t>Contact met basisschool</a:t>
          </a:r>
        </a:p>
      </dgm:t>
    </dgm:pt>
    <dgm:pt modelId="{253F567A-91DF-4A42-A1C4-F334D284F0D1}" type="parTrans" cxnId="{1ECBBC83-606C-4E50-A521-45B8D1DFA612}">
      <dgm:prSet/>
      <dgm:spPr/>
      <dgm:t>
        <a:bodyPr/>
        <a:lstStyle/>
        <a:p>
          <a:endParaRPr lang="nl-NL"/>
        </a:p>
      </dgm:t>
    </dgm:pt>
    <dgm:pt modelId="{F76CA9B1-E415-4683-94E0-7E4B6AC13E5B}" type="sibTrans" cxnId="{1ECBBC83-606C-4E50-A521-45B8D1DFA612}">
      <dgm:prSet/>
      <dgm:spPr/>
      <dgm:t>
        <a:bodyPr/>
        <a:lstStyle/>
        <a:p>
          <a:endParaRPr lang="nl-NL"/>
        </a:p>
      </dgm:t>
    </dgm:pt>
    <dgm:pt modelId="{6035357B-EA25-4FF4-8A51-035EDD618B26}">
      <dgm:prSet/>
      <dgm:spPr/>
      <dgm:t>
        <a:bodyPr/>
        <a:lstStyle/>
        <a:p>
          <a:r>
            <a:rPr lang="nl-NL" altLang="nl-NL">
              <a:cs typeface="Arial" panose="020B0604020202020204" pitchFamily="34" charset="0"/>
            </a:rPr>
            <a:t>Remedial teaching</a:t>
          </a:r>
        </a:p>
      </dgm:t>
    </dgm:pt>
    <dgm:pt modelId="{50619967-05BD-44D8-A589-2384B23266B6}" type="parTrans" cxnId="{F93F284D-6064-40FF-BCF6-DEB5D0D25B1D}">
      <dgm:prSet/>
      <dgm:spPr/>
      <dgm:t>
        <a:bodyPr/>
        <a:lstStyle/>
        <a:p>
          <a:endParaRPr lang="nl-NL"/>
        </a:p>
      </dgm:t>
    </dgm:pt>
    <dgm:pt modelId="{664B1574-F363-43EF-98BF-AD1E8431C7F9}" type="sibTrans" cxnId="{F93F284D-6064-40FF-BCF6-DEB5D0D25B1D}">
      <dgm:prSet/>
      <dgm:spPr/>
      <dgm:t>
        <a:bodyPr/>
        <a:lstStyle/>
        <a:p>
          <a:endParaRPr lang="nl-NL"/>
        </a:p>
      </dgm:t>
    </dgm:pt>
    <dgm:pt modelId="{3C694223-DE11-4A5A-9AF5-A88C99D5D865}">
      <dgm:prSet/>
      <dgm:spPr/>
      <dgm:t>
        <a:bodyPr/>
        <a:lstStyle/>
        <a:p>
          <a:r>
            <a:rPr lang="nl-NL" altLang="nl-NL">
              <a:cs typeface="Arial" panose="020B0604020202020204" pitchFamily="34" charset="0"/>
            </a:rPr>
            <a:t>Ondersteuningsteam</a:t>
          </a:r>
        </a:p>
      </dgm:t>
    </dgm:pt>
    <dgm:pt modelId="{3CD1BD4C-B7CE-4FC2-96D7-DB2489AA95DD}" type="parTrans" cxnId="{2542B1C7-4766-43AE-B52D-06F2DCA8483C}">
      <dgm:prSet/>
      <dgm:spPr/>
      <dgm:t>
        <a:bodyPr/>
        <a:lstStyle/>
        <a:p>
          <a:endParaRPr lang="nl-NL"/>
        </a:p>
      </dgm:t>
    </dgm:pt>
    <dgm:pt modelId="{30FE6003-B8F6-4553-AE64-CE1B8B26995A}" type="sibTrans" cxnId="{2542B1C7-4766-43AE-B52D-06F2DCA8483C}">
      <dgm:prSet/>
      <dgm:spPr/>
      <dgm:t>
        <a:bodyPr/>
        <a:lstStyle/>
        <a:p>
          <a:endParaRPr lang="nl-NL"/>
        </a:p>
      </dgm:t>
    </dgm:pt>
    <dgm:pt modelId="{14116245-587C-4625-BB6D-76BF029C945B}">
      <dgm:prSet/>
      <dgm:spPr/>
      <dgm:t>
        <a:bodyPr/>
        <a:lstStyle/>
        <a:p>
          <a:r>
            <a:rPr lang="nl-NL" altLang="nl-NL">
              <a:cs typeface="Arial" panose="020B0604020202020204" pitchFamily="34" charset="0"/>
            </a:rPr>
            <a:t>Pluspas </a:t>
          </a:r>
        </a:p>
      </dgm:t>
    </dgm:pt>
    <dgm:pt modelId="{2E76633A-69B8-4093-8DF2-F49CF57D1CEB}" type="parTrans" cxnId="{4E2FF722-FD1F-45C8-BCDF-442F1724508E}">
      <dgm:prSet/>
      <dgm:spPr/>
      <dgm:t>
        <a:bodyPr/>
        <a:lstStyle/>
        <a:p>
          <a:endParaRPr lang="nl-NL"/>
        </a:p>
      </dgm:t>
    </dgm:pt>
    <dgm:pt modelId="{DE3C8194-FD48-4894-826B-76CB3B2C8B46}" type="sibTrans" cxnId="{4E2FF722-FD1F-45C8-BCDF-442F1724508E}">
      <dgm:prSet/>
      <dgm:spPr/>
      <dgm:t>
        <a:bodyPr/>
        <a:lstStyle/>
        <a:p>
          <a:endParaRPr lang="nl-NL"/>
        </a:p>
      </dgm:t>
    </dgm:pt>
    <dgm:pt modelId="{342AA83E-24DA-461B-B2E2-A64AF39F2D4F}">
      <dgm:prSet/>
      <dgm:spPr/>
      <dgm:t>
        <a:bodyPr/>
        <a:lstStyle/>
        <a:p>
          <a:r>
            <a:rPr lang="nl-NL" altLang="nl-NL">
              <a:cs typeface="Arial" panose="020B0604020202020204" pitchFamily="34" charset="0"/>
            </a:rPr>
            <a:t>Vertrouwenspersoon</a:t>
          </a:r>
        </a:p>
      </dgm:t>
    </dgm:pt>
    <dgm:pt modelId="{0E929312-D609-49C1-BE84-C928568F74BF}" type="parTrans" cxnId="{4085F943-058B-418D-B169-C0E71479B607}">
      <dgm:prSet/>
      <dgm:spPr/>
      <dgm:t>
        <a:bodyPr/>
        <a:lstStyle/>
        <a:p>
          <a:endParaRPr lang="nl-NL"/>
        </a:p>
      </dgm:t>
    </dgm:pt>
    <dgm:pt modelId="{B31F9F1D-3824-4633-84BB-7422F370829F}" type="sibTrans" cxnId="{4085F943-058B-418D-B169-C0E71479B607}">
      <dgm:prSet/>
      <dgm:spPr/>
      <dgm:t>
        <a:bodyPr/>
        <a:lstStyle/>
        <a:p>
          <a:endParaRPr lang="nl-NL"/>
        </a:p>
      </dgm:t>
    </dgm:pt>
    <dgm:pt modelId="{E94D330E-391F-40B4-901B-DB5FFCA11FF3}" type="pres">
      <dgm:prSet presAssocID="{70A68C12-92E9-4AB4-B376-C61CAA356C38}" presName="Name0" presStyleCnt="0">
        <dgm:presLayoutVars>
          <dgm:dir/>
          <dgm:animLvl val="lvl"/>
          <dgm:resizeHandles val="exact"/>
        </dgm:presLayoutVars>
      </dgm:prSet>
      <dgm:spPr/>
    </dgm:pt>
    <dgm:pt modelId="{4AB7AC66-D3AC-4E8A-8F6B-4AC2B4932E6A}" type="pres">
      <dgm:prSet presAssocID="{5327BF42-ABA8-465A-8F07-7B6B1F46F14B}" presName="composite" presStyleCnt="0"/>
      <dgm:spPr/>
    </dgm:pt>
    <dgm:pt modelId="{B0907632-D131-46FF-9E80-CF798794FC75}" type="pres">
      <dgm:prSet presAssocID="{5327BF42-ABA8-465A-8F07-7B6B1F46F14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5F4001C1-F795-4450-9D85-C08B10467DD9}" type="pres">
      <dgm:prSet presAssocID="{5327BF42-ABA8-465A-8F07-7B6B1F46F14B}" presName="desTx" presStyleLbl="alignAccFollowNode1" presStyleIdx="0" presStyleCnt="3">
        <dgm:presLayoutVars>
          <dgm:bulletEnabled val="1"/>
        </dgm:presLayoutVars>
      </dgm:prSet>
      <dgm:spPr/>
    </dgm:pt>
    <dgm:pt modelId="{07F3D945-6C33-4BE3-80F8-8F2E0661993E}" type="pres">
      <dgm:prSet presAssocID="{68FF28AA-D744-46E0-843E-EF820475D182}" presName="space" presStyleCnt="0"/>
      <dgm:spPr/>
    </dgm:pt>
    <dgm:pt modelId="{EC4DD78B-F8C1-4716-94D6-3B0D08CAE40E}" type="pres">
      <dgm:prSet presAssocID="{749A1AB3-ACCA-46E3-B284-DF2D213F339B}" presName="composite" presStyleCnt="0"/>
      <dgm:spPr/>
    </dgm:pt>
    <dgm:pt modelId="{58C1F105-69B1-4016-9287-2CB51812B56E}" type="pres">
      <dgm:prSet presAssocID="{749A1AB3-ACCA-46E3-B284-DF2D213F339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7DA85AD-0B8D-4CC3-ADD8-06E98293C666}" type="pres">
      <dgm:prSet presAssocID="{749A1AB3-ACCA-46E3-B284-DF2D213F339B}" presName="desTx" presStyleLbl="alignAccFollowNode1" presStyleIdx="1" presStyleCnt="3">
        <dgm:presLayoutVars>
          <dgm:bulletEnabled val="1"/>
        </dgm:presLayoutVars>
      </dgm:prSet>
      <dgm:spPr/>
    </dgm:pt>
    <dgm:pt modelId="{1E71735B-F03F-415E-B870-F24CFF2938C0}" type="pres">
      <dgm:prSet presAssocID="{F904A851-77BF-4D06-AE8B-590C10E80B99}" presName="space" presStyleCnt="0"/>
      <dgm:spPr/>
    </dgm:pt>
    <dgm:pt modelId="{643F6107-8893-41AF-AC88-F393DE492F89}" type="pres">
      <dgm:prSet presAssocID="{A20C9333-C1E6-494D-A683-37473CDF49D5}" presName="composite" presStyleCnt="0"/>
      <dgm:spPr/>
    </dgm:pt>
    <dgm:pt modelId="{966E041B-8C49-46EF-ACE2-204917C3810D}" type="pres">
      <dgm:prSet presAssocID="{A20C9333-C1E6-494D-A683-37473CDF49D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E4F54D0-E70A-4DE6-BF3A-1F049EA6C441}" type="pres">
      <dgm:prSet presAssocID="{A20C9333-C1E6-494D-A683-37473CDF49D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131A702-7A11-44DE-8319-45B6B49347B4}" type="presOf" srcId="{5BF5CDC0-9C63-47BF-A5FB-768D4915A452}" destId="{5F4001C1-F795-4450-9D85-C08B10467DD9}" srcOrd="0" destOrd="0" presId="urn:microsoft.com/office/officeart/2005/8/layout/hList1"/>
    <dgm:cxn modelId="{AA894719-BBF1-48DC-ACB7-5786F20C912C}" type="presOf" srcId="{5327BF42-ABA8-465A-8F07-7B6B1F46F14B}" destId="{B0907632-D131-46FF-9E80-CF798794FC75}" srcOrd="0" destOrd="0" presId="urn:microsoft.com/office/officeart/2005/8/layout/hList1"/>
    <dgm:cxn modelId="{8C2DB61D-724D-4ADA-8BF1-33E766698C36}" srcId="{749A1AB3-ACCA-46E3-B284-DF2D213F339B}" destId="{4AC29E72-D100-42D1-9121-A43C2E71C958}" srcOrd="0" destOrd="0" parTransId="{3470EDEB-40EB-4705-A857-2B6C2ED21654}" sibTransId="{747C3ACC-8D2B-45DA-8C75-722136232515}"/>
    <dgm:cxn modelId="{4E2FF722-FD1F-45C8-BCDF-442F1724508E}" srcId="{749A1AB3-ACCA-46E3-B284-DF2D213F339B}" destId="{14116245-587C-4625-BB6D-76BF029C945B}" srcOrd="3" destOrd="0" parTransId="{2E76633A-69B8-4093-8DF2-F49CF57D1CEB}" sibTransId="{DE3C8194-FD48-4894-826B-76CB3B2C8B46}"/>
    <dgm:cxn modelId="{98F37623-527B-4C8D-B050-54B482CF21AB}" srcId="{5327BF42-ABA8-465A-8F07-7B6B1F46F14B}" destId="{8DCF8712-29FC-4F6E-A355-FD3D81A70061}" srcOrd="1" destOrd="0" parTransId="{3717ACD3-1274-4915-B998-E99E8C91FC8D}" sibTransId="{E6A9AFFB-D504-4057-9C67-1F813D20DF56}"/>
    <dgm:cxn modelId="{76898A2C-DA8A-48E8-8902-96F41D770A56}" type="presOf" srcId="{8DCF8712-29FC-4F6E-A355-FD3D81A70061}" destId="{5F4001C1-F795-4450-9D85-C08B10467DD9}" srcOrd="0" destOrd="1" presId="urn:microsoft.com/office/officeart/2005/8/layout/hList1"/>
    <dgm:cxn modelId="{4085F943-058B-418D-B169-C0E71479B607}" srcId="{749A1AB3-ACCA-46E3-B284-DF2D213F339B}" destId="{342AA83E-24DA-461B-B2E2-A64AF39F2D4F}" srcOrd="4" destOrd="0" parTransId="{0E929312-D609-49C1-BE84-C928568F74BF}" sibTransId="{B31F9F1D-3824-4633-84BB-7422F370829F}"/>
    <dgm:cxn modelId="{F93F284D-6064-40FF-BCF6-DEB5D0D25B1D}" srcId="{749A1AB3-ACCA-46E3-B284-DF2D213F339B}" destId="{6035357B-EA25-4FF4-8A51-035EDD618B26}" srcOrd="1" destOrd="0" parTransId="{50619967-05BD-44D8-A589-2384B23266B6}" sibTransId="{664B1574-F363-43EF-98BF-AD1E8431C7F9}"/>
    <dgm:cxn modelId="{C8EC8271-7888-4736-B483-9ECF3B59BF3C}" type="presOf" srcId="{A20C9333-C1E6-494D-A683-37473CDF49D5}" destId="{966E041B-8C49-46EF-ACE2-204917C3810D}" srcOrd="0" destOrd="0" presId="urn:microsoft.com/office/officeart/2005/8/layout/hList1"/>
    <dgm:cxn modelId="{C5C8D551-CBCC-4307-AB17-C2C580D607A7}" srcId="{70A68C12-92E9-4AB4-B376-C61CAA356C38}" destId="{5327BF42-ABA8-465A-8F07-7B6B1F46F14B}" srcOrd="0" destOrd="0" parTransId="{0D67F836-FF8C-48A5-96C6-8A21A7109DC9}" sibTransId="{68FF28AA-D744-46E0-843E-EF820475D182}"/>
    <dgm:cxn modelId="{766E6D53-673B-4185-B731-05EB39F11E78}" type="presOf" srcId="{4DE55EB2-E35F-4FC4-86D6-37B4494A75D2}" destId="{FE4F54D0-E70A-4DE6-BF3A-1F049EA6C441}" srcOrd="0" destOrd="0" presId="urn:microsoft.com/office/officeart/2005/8/layout/hList1"/>
    <dgm:cxn modelId="{F049D35A-2AA6-4BBE-B234-60099FF0279E}" type="presOf" srcId="{749A1AB3-ACCA-46E3-B284-DF2D213F339B}" destId="{58C1F105-69B1-4016-9287-2CB51812B56E}" srcOrd="0" destOrd="0" presId="urn:microsoft.com/office/officeart/2005/8/layout/hList1"/>
    <dgm:cxn modelId="{2331FC7C-CE68-49A8-902C-BC8095F2B96E}" srcId="{70A68C12-92E9-4AB4-B376-C61CAA356C38}" destId="{A20C9333-C1E6-494D-A683-37473CDF49D5}" srcOrd="2" destOrd="0" parTransId="{61BEB1F8-1CB4-4FA7-96E4-B26974A996FA}" sibTransId="{4DA9D445-F574-44FD-B496-712252E7CED8}"/>
    <dgm:cxn modelId="{1ECBBC83-606C-4E50-A521-45B8D1DFA612}" srcId="{5327BF42-ABA8-465A-8F07-7B6B1F46F14B}" destId="{1F84020C-0BF0-43EF-9F9C-B055F79893FA}" srcOrd="2" destOrd="0" parTransId="{253F567A-91DF-4A42-A1C4-F334D284F0D1}" sibTransId="{F76CA9B1-E415-4683-94E0-7E4B6AC13E5B}"/>
    <dgm:cxn modelId="{FB5B2985-23C6-4A2F-96B9-E65B90D4FA64}" type="presOf" srcId="{342AA83E-24DA-461B-B2E2-A64AF39F2D4F}" destId="{A7DA85AD-0B8D-4CC3-ADD8-06E98293C666}" srcOrd="0" destOrd="4" presId="urn:microsoft.com/office/officeart/2005/8/layout/hList1"/>
    <dgm:cxn modelId="{59602E85-26AF-450C-8E02-73B6CB672C5E}" type="presOf" srcId="{4AC29E72-D100-42D1-9121-A43C2E71C958}" destId="{A7DA85AD-0B8D-4CC3-ADD8-06E98293C666}" srcOrd="0" destOrd="0" presId="urn:microsoft.com/office/officeart/2005/8/layout/hList1"/>
    <dgm:cxn modelId="{B5B1D8BC-B887-4230-9A42-48FE0EEDC008}" type="presOf" srcId="{70A68C12-92E9-4AB4-B376-C61CAA356C38}" destId="{E94D330E-391F-40B4-901B-DB5FFCA11FF3}" srcOrd="0" destOrd="0" presId="urn:microsoft.com/office/officeart/2005/8/layout/hList1"/>
    <dgm:cxn modelId="{177953BE-767C-42E2-88DA-04197D703FD9}" srcId="{70A68C12-92E9-4AB4-B376-C61CAA356C38}" destId="{749A1AB3-ACCA-46E3-B284-DF2D213F339B}" srcOrd="1" destOrd="0" parTransId="{8624CBEE-FF9D-4EA5-897E-CB0953B6A247}" sibTransId="{F904A851-77BF-4D06-AE8B-590C10E80B99}"/>
    <dgm:cxn modelId="{9478C9C3-FAD5-480A-A3A2-D805C7A17655}" type="presOf" srcId="{3C694223-DE11-4A5A-9AF5-A88C99D5D865}" destId="{A7DA85AD-0B8D-4CC3-ADD8-06E98293C666}" srcOrd="0" destOrd="2" presId="urn:microsoft.com/office/officeart/2005/8/layout/hList1"/>
    <dgm:cxn modelId="{2542B1C7-4766-43AE-B52D-06F2DCA8483C}" srcId="{749A1AB3-ACCA-46E3-B284-DF2D213F339B}" destId="{3C694223-DE11-4A5A-9AF5-A88C99D5D865}" srcOrd="2" destOrd="0" parTransId="{3CD1BD4C-B7CE-4FC2-96D7-DB2489AA95DD}" sibTransId="{30FE6003-B8F6-4553-AE64-CE1B8B26995A}"/>
    <dgm:cxn modelId="{7BF814C8-F39F-4D0C-BCFC-FA52419907AE}" type="presOf" srcId="{14116245-587C-4625-BB6D-76BF029C945B}" destId="{A7DA85AD-0B8D-4CC3-ADD8-06E98293C666}" srcOrd="0" destOrd="3" presId="urn:microsoft.com/office/officeart/2005/8/layout/hList1"/>
    <dgm:cxn modelId="{FB26C5CC-07A6-4025-A1C4-124A8AA3555D}" srcId="{5327BF42-ABA8-465A-8F07-7B6B1F46F14B}" destId="{5BF5CDC0-9C63-47BF-A5FB-768D4915A452}" srcOrd="0" destOrd="0" parTransId="{42232AF5-2631-46EC-889B-B541AB2837E9}" sibTransId="{A228A4F5-B90D-41E4-ACB5-AAA4F12A03E6}"/>
    <dgm:cxn modelId="{D48614D3-4983-456D-A679-7063B75BBE09}" type="presOf" srcId="{1F84020C-0BF0-43EF-9F9C-B055F79893FA}" destId="{5F4001C1-F795-4450-9D85-C08B10467DD9}" srcOrd="0" destOrd="2" presId="urn:microsoft.com/office/officeart/2005/8/layout/hList1"/>
    <dgm:cxn modelId="{8AFBE8DA-7F5B-404E-A684-883E3772035C}" srcId="{A20C9333-C1E6-494D-A683-37473CDF49D5}" destId="{4DE55EB2-E35F-4FC4-86D6-37B4494A75D2}" srcOrd="0" destOrd="0" parTransId="{CFC963D1-6F9C-4A18-8B9D-CA48916669AA}" sibTransId="{A519BC41-600E-430B-9210-EEC1CC1CB2AA}"/>
    <dgm:cxn modelId="{E7583FE6-00D6-4AFF-A648-0656412D1411}" type="presOf" srcId="{6035357B-EA25-4FF4-8A51-035EDD618B26}" destId="{A7DA85AD-0B8D-4CC3-ADD8-06E98293C666}" srcOrd="0" destOrd="1" presId="urn:microsoft.com/office/officeart/2005/8/layout/hList1"/>
    <dgm:cxn modelId="{94D4B618-7C35-4754-BA12-BEA9BA3FBC22}" type="presParOf" srcId="{E94D330E-391F-40B4-901B-DB5FFCA11FF3}" destId="{4AB7AC66-D3AC-4E8A-8F6B-4AC2B4932E6A}" srcOrd="0" destOrd="0" presId="urn:microsoft.com/office/officeart/2005/8/layout/hList1"/>
    <dgm:cxn modelId="{DCC45358-95AF-4B6C-9E48-863EBFA353E4}" type="presParOf" srcId="{4AB7AC66-D3AC-4E8A-8F6B-4AC2B4932E6A}" destId="{B0907632-D131-46FF-9E80-CF798794FC75}" srcOrd="0" destOrd="0" presId="urn:microsoft.com/office/officeart/2005/8/layout/hList1"/>
    <dgm:cxn modelId="{AF84A78B-B95A-4664-A50B-27003A14E873}" type="presParOf" srcId="{4AB7AC66-D3AC-4E8A-8F6B-4AC2B4932E6A}" destId="{5F4001C1-F795-4450-9D85-C08B10467DD9}" srcOrd="1" destOrd="0" presId="urn:microsoft.com/office/officeart/2005/8/layout/hList1"/>
    <dgm:cxn modelId="{E2DCFDAC-D160-43C0-93BA-9016CAF65918}" type="presParOf" srcId="{E94D330E-391F-40B4-901B-DB5FFCA11FF3}" destId="{07F3D945-6C33-4BE3-80F8-8F2E0661993E}" srcOrd="1" destOrd="0" presId="urn:microsoft.com/office/officeart/2005/8/layout/hList1"/>
    <dgm:cxn modelId="{EB93D8AE-F5B4-4229-BEBF-4268EB24D7F1}" type="presParOf" srcId="{E94D330E-391F-40B4-901B-DB5FFCA11FF3}" destId="{EC4DD78B-F8C1-4716-94D6-3B0D08CAE40E}" srcOrd="2" destOrd="0" presId="urn:microsoft.com/office/officeart/2005/8/layout/hList1"/>
    <dgm:cxn modelId="{0ED00423-9546-4986-893A-A0B0ABB37C69}" type="presParOf" srcId="{EC4DD78B-F8C1-4716-94D6-3B0D08CAE40E}" destId="{58C1F105-69B1-4016-9287-2CB51812B56E}" srcOrd="0" destOrd="0" presId="urn:microsoft.com/office/officeart/2005/8/layout/hList1"/>
    <dgm:cxn modelId="{B5F687BA-F807-4AE0-9CEA-4021E64990FA}" type="presParOf" srcId="{EC4DD78B-F8C1-4716-94D6-3B0D08CAE40E}" destId="{A7DA85AD-0B8D-4CC3-ADD8-06E98293C666}" srcOrd="1" destOrd="0" presId="urn:microsoft.com/office/officeart/2005/8/layout/hList1"/>
    <dgm:cxn modelId="{B37BFF15-B3EE-4EF3-97B4-4F64298AC289}" type="presParOf" srcId="{E94D330E-391F-40B4-901B-DB5FFCA11FF3}" destId="{1E71735B-F03F-415E-B870-F24CFF2938C0}" srcOrd="3" destOrd="0" presId="urn:microsoft.com/office/officeart/2005/8/layout/hList1"/>
    <dgm:cxn modelId="{E7F5D68E-6A63-4195-8DD1-CD8C7292814E}" type="presParOf" srcId="{E94D330E-391F-40B4-901B-DB5FFCA11FF3}" destId="{643F6107-8893-41AF-AC88-F393DE492F89}" srcOrd="4" destOrd="0" presId="urn:microsoft.com/office/officeart/2005/8/layout/hList1"/>
    <dgm:cxn modelId="{6310AC24-0DA5-405B-8F1D-CCB1C82BB5E1}" type="presParOf" srcId="{643F6107-8893-41AF-AC88-F393DE492F89}" destId="{966E041B-8C49-46EF-ACE2-204917C3810D}" srcOrd="0" destOrd="0" presId="urn:microsoft.com/office/officeart/2005/8/layout/hList1"/>
    <dgm:cxn modelId="{ADB08003-DA20-4678-B123-F052D1E25671}" type="presParOf" srcId="{643F6107-8893-41AF-AC88-F393DE492F89}" destId="{FE4F54D0-E70A-4DE6-BF3A-1F049EA6C44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07632-D131-46FF-9E80-CF798794FC75}">
      <dsp:nvSpPr>
        <dsp:cNvPr id="0" name=""/>
        <dsp:cNvSpPr/>
      </dsp:nvSpPr>
      <dsp:spPr>
        <a:xfrm>
          <a:off x="2883" y="825072"/>
          <a:ext cx="2811287" cy="73026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/>
            <a:t>Voor alle leerlingen</a:t>
          </a:r>
          <a:endParaRPr lang="nl-NL" sz="2000" kern="1200"/>
        </a:p>
      </dsp:txBody>
      <dsp:txXfrm>
        <a:off x="2883" y="825072"/>
        <a:ext cx="2811287" cy="730269"/>
      </dsp:txXfrm>
    </dsp:sp>
    <dsp:sp modelId="{5F4001C1-F795-4450-9D85-C08B10467DD9}">
      <dsp:nvSpPr>
        <dsp:cNvPr id="0" name=""/>
        <dsp:cNvSpPr/>
      </dsp:nvSpPr>
      <dsp:spPr>
        <a:xfrm>
          <a:off x="2883" y="1555342"/>
          <a:ext cx="2811287" cy="24344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l-NL" altLang="nl-NL" sz="2000" kern="1200" err="1">
              <a:cs typeface="Arial" panose="020B0604020202020204" pitchFamily="34" charset="0"/>
            </a:rPr>
            <a:t>Mentorenoverleg</a:t>
          </a:r>
          <a:r>
            <a:rPr lang="nl-NL" altLang="nl-NL" sz="2000" kern="1200">
              <a:cs typeface="Arial" panose="020B0604020202020204" pitchFamily="34" charset="0"/>
            </a:rPr>
            <a:t>, rapportvergaderingen,  </a:t>
          </a:r>
          <a:r>
            <a:rPr lang="nl-NL" altLang="nl-NL" sz="2000" kern="1200" err="1">
              <a:cs typeface="Arial" panose="020B0604020202020204" pitchFamily="34" charset="0"/>
            </a:rPr>
            <a:t>leerlingbesprekingen</a:t>
          </a:r>
          <a:endParaRPr lang="nl-NL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altLang="nl-NL" sz="2000" kern="1200">
              <a:cs typeface="Arial" panose="020B0604020202020204" pitchFamily="34" charset="0"/>
            </a:rPr>
            <a:t>Signaleringstesten en toetsen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altLang="nl-NL" sz="2000" kern="1200">
              <a:cs typeface="Arial" panose="020B0604020202020204" pitchFamily="34" charset="0"/>
            </a:rPr>
            <a:t>Contact met basisschool</a:t>
          </a:r>
        </a:p>
      </dsp:txBody>
      <dsp:txXfrm>
        <a:off x="2883" y="1555342"/>
        <a:ext cx="2811287" cy="2434471"/>
      </dsp:txXfrm>
    </dsp:sp>
    <dsp:sp modelId="{58C1F105-69B1-4016-9287-2CB51812B56E}">
      <dsp:nvSpPr>
        <dsp:cNvPr id="0" name=""/>
        <dsp:cNvSpPr/>
      </dsp:nvSpPr>
      <dsp:spPr>
        <a:xfrm>
          <a:off x="3207751" y="825072"/>
          <a:ext cx="2811287" cy="73026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/>
            <a:t>Extra ondersteuning indien nodig:</a:t>
          </a:r>
          <a:endParaRPr lang="nl-NL" sz="2000" kern="1200"/>
        </a:p>
      </dsp:txBody>
      <dsp:txXfrm>
        <a:off x="3207751" y="825072"/>
        <a:ext cx="2811287" cy="730269"/>
      </dsp:txXfrm>
    </dsp:sp>
    <dsp:sp modelId="{A7DA85AD-0B8D-4CC3-ADD8-06E98293C666}">
      <dsp:nvSpPr>
        <dsp:cNvPr id="0" name=""/>
        <dsp:cNvSpPr/>
      </dsp:nvSpPr>
      <dsp:spPr>
        <a:xfrm>
          <a:off x="3207751" y="1555342"/>
          <a:ext cx="2811287" cy="24344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altLang="nl-NL" sz="2000" kern="1200">
              <a:cs typeface="Arial" panose="020B0604020202020204" pitchFamily="34" charset="0"/>
            </a:rPr>
            <a:t>Steunlessen (rekenen, spelling, begrijpend lezen, Frans en P&amp;O)</a:t>
          </a:r>
          <a:endParaRPr lang="nl-NL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altLang="nl-NL" sz="2000" kern="1200">
              <a:cs typeface="Arial" panose="020B0604020202020204" pitchFamily="34" charset="0"/>
            </a:rPr>
            <a:t>Remedial teaching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altLang="nl-NL" sz="2000" kern="1200">
              <a:cs typeface="Arial" panose="020B0604020202020204" pitchFamily="34" charset="0"/>
            </a:rPr>
            <a:t>Ondersteuningsteam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altLang="nl-NL" sz="2000" kern="1200">
              <a:cs typeface="Arial" panose="020B0604020202020204" pitchFamily="34" charset="0"/>
            </a:rPr>
            <a:t>Pluspas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altLang="nl-NL" sz="2000" kern="1200">
              <a:cs typeface="Arial" panose="020B0604020202020204" pitchFamily="34" charset="0"/>
            </a:rPr>
            <a:t>Vertrouwenspersoon</a:t>
          </a:r>
        </a:p>
      </dsp:txBody>
      <dsp:txXfrm>
        <a:off x="3207751" y="1555342"/>
        <a:ext cx="2811287" cy="2434471"/>
      </dsp:txXfrm>
    </dsp:sp>
    <dsp:sp modelId="{966E041B-8C49-46EF-ACE2-204917C3810D}">
      <dsp:nvSpPr>
        <dsp:cNvPr id="0" name=""/>
        <dsp:cNvSpPr/>
      </dsp:nvSpPr>
      <dsp:spPr>
        <a:xfrm>
          <a:off x="6412619" y="825072"/>
          <a:ext cx="2811287" cy="730269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000" b="1" kern="1200"/>
            <a:t>Buiten school om, maar op school</a:t>
          </a:r>
          <a:endParaRPr lang="nl-NL" sz="2000" kern="1200"/>
        </a:p>
      </dsp:txBody>
      <dsp:txXfrm>
        <a:off x="6412619" y="825072"/>
        <a:ext cx="2811287" cy="730269"/>
      </dsp:txXfrm>
    </dsp:sp>
    <dsp:sp modelId="{FE4F54D0-E70A-4DE6-BF3A-1F049EA6C441}">
      <dsp:nvSpPr>
        <dsp:cNvPr id="0" name=""/>
        <dsp:cNvSpPr/>
      </dsp:nvSpPr>
      <dsp:spPr>
        <a:xfrm>
          <a:off x="6412619" y="1555342"/>
          <a:ext cx="2811287" cy="24344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000" kern="1200"/>
            <a:t>Huiswerkbegeleiding </a:t>
          </a:r>
          <a:r>
            <a:rPr lang="nl-NL" sz="2000" kern="1200" err="1"/>
            <a:t>Lyceo</a:t>
          </a:r>
          <a:endParaRPr lang="nl-NL" sz="2000" kern="1200"/>
        </a:p>
      </dsp:txBody>
      <dsp:txXfrm>
        <a:off x="6412619" y="1555342"/>
        <a:ext cx="2811287" cy="24344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E1F6E-A851-4686-9643-85DBB19F26FD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38F90-997D-4FE6-981C-01827983B6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938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welkom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38F90-997D-4FE6-981C-01827983B65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754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Ouder inloggen ter voorbeeld?</a:t>
            </a:r>
          </a:p>
          <a:p>
            <a:r>
              <a:rPr lang="nl-NL"/>
              <a:t>Geen inloggegevens gehad? Oudere broer of zus op school! Anders Magister@sgweredi.nl</a:t>
            </a:r>
          </a:p>
          <a:p>
            <a:r>
              <a:rPr lang="nl-NL"/>
              <a:t>https://www.magister.nl/leerling-ouder/hoe-werkt-magister-web-voor-ouders/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38F90-997D-4FE6-981C-01827983B65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4478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Zie notities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38F90-997D-4FE6-981C-01827983B65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701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Je kunt de brief ook openen </a:t>
            </a:r>
            <a:r>
              <a:rPr lang="nl-NL">
                <a:sym typeface="Wingdings" panose="05000000000000000000" pitchFamily="2" charset="2"/>
              </a:rPr>
              <a:t> zie link</a:t>
            </a:r>
          </a:p>
          <a:p>
            <a:r>
              <a:rPr lang="nl-NL">
                <a:sym typeface="Wingdings" panose="05000000000000000000" pitchFamily="2" charset="2"/>
              </a:rPr>
              <a:t>Inhoud is vandaag ook bij de leerlingen besproken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38F90-997D-4FE6-981C-01827983B65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8713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38F90-997D-4FE6-981C-01827983B65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766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Leerlingen krijgen hierover bericht. Benoem de vrijwillige ouderbijdrage.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38F90-997D-4FE6-981C-01827983B65A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8694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Wijs ouders op de info via de website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38F90-997D-4FE6-981C-01827983B65A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216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Programma doornemen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638F90-997D-4FE6-981C-01827983B65A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6870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Stel vragen aan ouders. Laat vooral eerst de ouders praten en vul daarna je verhaal in.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38F90-997D-4FE6-981C-01827983B65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464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Stel vragen aan ouders. Laat vooral eerst de ouders praten en vul daarna je verhaal in.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38F90-997D-4FE6-981C-01827983B65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4295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38F90-997D-4FE6-981C-01827983B65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807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Doel: </a:t>
            </a:r>
            <a:r>
              <a:rPr lang="nl-NL" err="1"/>
              <a:t>verantw</a:t>
            </a:r>
            <a:r>
              <a:rPr lang="nl-NL"/>
              <a:t> bij </a:t>
            </a:r>
            <a:r>
              <a:rPr lang="nl-NL" err="1"/>
              <a:t>ll</a:t>
            </a:r>
            <a:r>
              <a:rPr lang="nl-NL"/>
              <a:t> leggen, sociaal wenselijke uitspraken vermijden. De leerling is aan zet en bereidt zelf het gesprek voor, </a:t>
            </a:r>
            <a:r>
              <a:rPr lang="nl-NL" err="1"/>
              <a:t>olv</a:t>
            </a:r>
            <a:r>
              <a:rPr lang="nl-NL"/>
              <a:t> de mentor.</a:t>
            </a:r>
          </a:p>
          <a:p>
            <a:r>
              <a:rPr lang="nl-NL"/>
              <a:t>In gesprek vraagt mentor ook mening/ herkenning bij ouders.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38F90-997D-4FE6-981C-01827983B65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422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Zie notities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38F90-997D-4FE6-981C-01827983B65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010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Doel: </a:t>
            </a:r>
            <a:r>
              <a:rPr lang="nl-NL" err="1"/>
              <a:t>verantw</a:t>
            </a:r>
            <a:r>
              <a:rPr lang="nl-NL"/>
              <a:t> bij </a:t>
            </a:r>
            <a:r>
              <a:rPr lang="nl-NL" err="1"/>
              <a:t>ll</a:t>
            </a:r>
            <a:r>
              <a:rPr lang="nl-NL"/>
              <a:t> leggen, sociaal wenselijke uitspraken vermijden. De leerling is aan zet en bereidt zelf het gesprek voor, </a:t>
            </a:r>
            <a:r>
              <a:rPr lang="nl-NL" err="1"/>
              <a:t>olv</a:t>
            </a:r>
            <a:r>
              <a:rPr lang="nl-NL"/>
              <a:t> de mentor.</a:t>
            </a:r>
          </a:p>
          <a:p>
            <a:r>
              <a:rPr lang="nl-NL"/>
              <a:t>In gesprek vraagt mentor ook mening/ herkenning bij ouders.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38F90-997D-4FE6-981C-01827983B65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020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Zie notities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638F90-997D-4FE6-981C-01827983B65A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77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195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709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201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7460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940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170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8857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148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803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991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209E7-D369-3344-8F56-D1D1B9077223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7666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209E7-D369-3344-8F56-D1D1B9077223}" type="datetimeFigureOut">
              <a:rPr lang="nl-NL" smtClean="0"/>
              <a:t>14-7-2023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D24578-D3F5-D94B-8E8D-BE0E1FB56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6173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gister.nl/leerling-ouder/" TargetMode="External"/><Relationship Id="rId3" Type="http://schemas.openxmlformats.org/officeDocument/2006/relationships/image" Target="../media/image4.jpeg"/><Relationship Id="rId7" Type="http://schemas.openxmlformats.org/officeDocument/2006/relationships/hyperlink" Target="mailto:magister@sgweredi.n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weredi.magister.net" TargetMode="Externa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eredi.nl/upload/files/20220608-Schoolbenodigdheden-22-23-brugklas.pdf" TargetMode="Externa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weredi.nl/upload/files/verzuimbrief.pdf" TargetMode="Externa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sgweredi.nl" TargetMode="External"/><Relationship Id="rId3" Type="http://schemas.openxmlformats.org/officeDocument/2006/relationships/image" Target="../media/image4.jpeg"/><Relationship Id="rId7" Type="http://schemas.openxmlformats.org/officeDocument/2006/relationships/hyperlink" Target="mailto:magister@sgweredi.n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sgweredi.nl/" TargetMode="External"/><Relationship Id="rId5" Type="http://schemas.openxmlformats.org/officeDocument/2006/relationships/hyperlink" Target="http://www.weredi.nl/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weredi.magister.net" TargetMode="External"/><Relationship Id="rId9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6.jpeg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6665471" y="2892490"/>
            <a:ext cx="4462312" cy="3694290"/>
          </a:xfrm>
        </p:spPr>
        <p:txBody>
          <a:bodyPr>
            <a:normAutofit/>
          </a:bodyPr>
          <a:lstStyle/>
          <a:p>
            <a:pPr algn="l"/>
            <a:r>
              <a:rPr lang="nl-NL" sz="2800" b="1">
                <a:latin typeface="+mn-lt"/>
                <a:cs typeface="Arial"/>
              </a:rPr>
              <a:t>Informatieavond </a:t>
            </a:r>
            <a:br>
              <a:rPr lang="nl-NL" sz="2800" b="1">
                <a:latin typeface="+mn-lt"/>
                <a:cs typeface="Arial"/>
              </a:rPr>
            </a:br>
            <a:r>
              <a:rPr lang="nl-NL" sz="2800" b="1">
                <a:latin typeface="+mn-lt"/>
                <a:cs typeface="Arial"/>
              </a:rPr>
              <a:t>&lt;klas&gt;</a:t>
            </a:r>
            <a:br>
              <a:rPr lang="nl-NL" sz="2800" b="1">
                <a:latin typeface="+mn-lt"/>
                <a:cs typeface="Arial"/>
              </a:rPr>
            </a:br>
            <a:r>
              <a:rPr lang="nl-NL" sz="2800" b="1">
                <a:latin typeface="+mn-lt"/>
                <a:cs typeface="Arial"/>
              </a:rPr>
              <a:t>Juni 2023</a:t>
            </a:r>
            <a:br>
              <a:rPr lang="nl-NL" sz="2800" b="1">
                <a:latin typeface="+mn-lt"/>
                <a:cs typeface="Arial"/>
              </a:rPr>
            </a:br>
            <a:br>
              <a:rPr lang="nl-NL" sz="2800" b="1">
                <a:latin typeface="+mn-lt"/>
                <a:cs typeface="Arial"/>
              </a:rPr>
            </a:br>
            <a:r>
              <a:rPr lang="nl-NL" sz="2800" b="1">
                <a:latin typeface="+mn-lt"/>
                <a:cs typeface="Arial"/>
              </a:rPr>
              <a:t>&lt;mentor 1&gt;</a:t>
            </a:r>
            <a:br>
              <a:rPr lang="nl-NL" sz="2800" b="1">
                <a:cs typeface="Arial"/>
              </a:rPr>
            </a:br>
            <a:r>
              <a:rPr lang="nl-NL" sz="2800" b="1">
                <a:cs typeface="Arial"/>
              </a:rPr>
              <a:t>&lt;mail 1&gt;</a:t>
            </a:r>
            <a:br>
              <a:rPr lang="nl-NL" sz="2800" b="1">
                <a:cs typeface="Arial"/>
              </a:rPr>
            </a:br>
            <a:r>
              <a:rPr lang="nl-NL" sz="2800" b="1">
                <a:cs typeface="Arial"/>
              </a:rPr>
              <a:t>&lt;mentor 2&gt;</a:t>
            </a:r>
            <a:br>
              <a:rPr lang="nl-NL" sz="2800" b="1">
                <a:cs typeface="Arial"/>
              </a:rPr>
            </a:br>
            <a:r>
              <a:rPr lang="nl-NL" sz="2800" b="1">
                <a:cs typeface="Arial"/>
              </a:rPr>
              <a:t>&lt;mail 2&gt;</a:t>
            </a:r>
            <a:endParaRPr lang="nl-NL" sz="2800" b="1">
              <a:latin typeface="+mn-lt"/>
              <a:cs typeface="Arial"/>
            </a:endParaRPr>
          </a:p>
        </p:txBody>
      </p:sp>
      <p:pic>
        <p:nvPicPr>
          <p:cNvPr id="6" name="Afbeelding 5" descr="WEREDI_ACCO-RGB-MEI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33" y="3531030"/>
            <a:ext cx="764935" cy="2562532"/>
          </a:xfrm>
          <a:prstGeom prst="rect">
            <a:avLst/>
          </a:prstGeom>
        </p:spPr>
      </p:pic>
      <p:pic>
        <p:nvPicPr>
          <p:cNvPr id="5" name="Afbeelding 4" descr="Afbeelding met gras, lucht, buiten, boom&#10;&#10;Automatisch gegenereerde beschrijving">
            <a:extLst>
              <a:ext uri="{FF2B5EF4-FFF2-40B4-BE49-F238E27FC236}">
                <a16:creationId xmlns:a16="http://schemas.microsoft.com/office/drawing/2014/main" id="{A5640D9C-23BE-492F-A6C9-4B654A3B2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4501" y="3757065"/>
            <a:ext cx="3812029" cy="219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800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3378" y="2410567"/>
            <a:ext cx="4430548" cy="4259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b="1">
                <a:ea typeface="Verdana" panose="020B0604030504040204" pitchFamily="34" charset="0"/>
                <a:cs typeface="Arial" panose="020B0604020202020204" pitchFamily="34" charset="0"/>
              </a:rPr>
              <a:t>Ouder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Arial" panose="020B0604020202020204" pitchFamily="34" charset="0"/>
              </a:rPr>
              <a:t>Lesrooster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Arial" panose="020B0604020202020204" pitchFamily="34" charset="0"/>
              </a:rPr>
              <a:t>Huiswerk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Arial" panose="020B0604020202020204" pitchFamily="34" charset="0"/>
              </a:rPr>
              <a:t>Cijfers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Arial" panose="020B0604020202020204" pitchFamily="34" charset="0"/>
              </a:rPr>
              <a:t>Afwezigheid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Arial" panose="020B0604020202020204" pitchFamily="34" charset="0"/>
              </a:rPr>
              <a:t>Toestemmingen (privacy)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 i="1">
                <a:ea typeface="Verdana" panose="020B0604030504040204" pitchFamily="34" charset="0"/>
                <a:cs typeface="Arial" panose="020B0604020202020204" pitchFamily="34" charset="0"/>
              </a:rPr>
              <a:t>Communiceren per e-mail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Arial" panose="020B0604020202020204" pitchFamily="34" charset="0"/>
              </a:rPr>
              <a:t>Alle kinderen zien vanuit 1 account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>
              <a:latin typeface="Arial"/>
              <a:cs typeface="Arial"/>
            </a:endParaRPr>
          </a:p>
        </p:txBody>
      </p:sp>
      <p:pic>
        <p:nvPicPr>
          <p:cNvPr id="5" name="Afbeelding 4" descr="WEREDI_ACCO-RGB-MEI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40" y="998723"/>
            <a:ext cx="280439" cy="93947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23377" y="1014863"/>
            <a:ext cx="7981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5400">
                <a:solidFill>
                  <a:prstClr val="black"/>
                </a:solidFill>
                <a:latin typeface="Calibri"/>
              </a:rPr>
              <a:t>Magister</a:t>
            </a:r>
          </a:p>
        </p:txBody>
      </p:sp>
      <p:pic>
        <p:nvPicPr>
          <p:cNvPr id="7" name="Afbeelding 6">
            <a:hlinkClick r:id="rId5"/>
            <a:extLst>
              <a:ext uri="{FF2B5EF4-FFF2-40B4-BE49-F238E27FC236}">
                <a16:creationId xmlns:a16="http://schemas.microsoft.com/office/drawing/2014/main" id="{0379356E-0F7E-4DA5-BB29-2EC1CC624A0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68" b="24640"/>
          <a:stretch/>
        </p:blipFill>
        <p:spPr>
          <a:xfrm>
            <a:off x="7793338" y="498193"/>
            <a:ext cx="4000549" cy="1440000"/>
          </a:xfrm>
          <a:prstGeom prst="rect">
            <a:avLst/>
          </a:prstGeom>
        </p:spPr>
      </p:pic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143FF88-D736-42ED-B6AC-E5D573D5CC39}"/>
              </a:ext>
            </a:extLst>
          </p:cNvPr>
          <p:cNvSpPr txBox="1">
            <a:spLocks/>
          </p:cNvSpPr>
          <p:nvPr/>
        </p:nvSpPr>
        <p:spPr>
          <a:xfrm>
            <a:off x="6477676" y="2410567"/>
            <a:ext cx="4430548" cy="42591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nl-NL" sz="2200" b="1">
                <a:ea typeface="Verdana" panose="020B0604030504040204" pitchFamily="34" charset="0"/>
                <a:cs typeface="Arial" panose="020B0604020202020204" pitchFamily="34" charset="0"/>
              </a:rPr>
              <a:t>Leerling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>
                <a:ea typeface="Verdana" panose="020B0604030504040204" pitchFamily="34" charset="0"/>
                <a:cs typeface="Arial" panose="020B0604020202020204" pitchFamily="34" charset="0"/>
              </a:rPr>
              <a:t>Lesrooster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>
                <a:ea typeface="Verdana" panose="020B0604030504040204" pitchFamily="34" charset="0"/>
                <a:cs typeface="Arial" panose="020B0604020202020204" pitchFamily="34" charset="0"/>
              </a:rPr>
              <a:t>Huiswerk </a:t>
            </a:r>
            <a:r>
              <a:rPr lang="nl-NL" sz="2200" u="sng">
                <a:ea typeface="Verdana" panose="020B0604030504040204" pitchFamily="34" charset="0"/>
                <a:cs typeface="Arial" panose="020B0604020202020204" pitchFamily="34" charset="0"/>
              </a:rPr>
              <a:t>(ook afvinken)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>
                <a:ea typeface="Verdana" panose="020B0604030504040204" pitchFamily="34" charset="0"/>
                <a:cs typeface="Arial" panose="020B0604020202020204" pitchFamily="34" charset="0"/>
              </a:rPr>
              <a:t>Cijfers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>
                <a:ea typeface="Verdana" panose="020B0604030504040204" pitchFamily="34" charset="0"/>
                <a:cs typeface="Arial" panose="020B0604020202020204" pitchFamily="34" charset="0"/>
              </a:rPr>
              <a:t>Afwezigheid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>
                <a:ea typeface="Verdana" panose="020B0604030504040204" pitchFamily="34" charset="0"/>
                <a:cs typeface="Arial" panose="020B0604020202020204" pitchFamily="34" charset="0"/>
              </a:rPr>
              <a:t>Berichten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>
                <a:ea typeface="Verdana" panose="020B0604030504040204" pitchFamily="34" charset="0"/>
                <a:cs typeface="Arial" panose="020B0604020202020204" pitchFamily="34" charset="0"/>
              </a:rPr>
              <a:t>Digitaal lesmateriaal boeken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200">
                <a:ea typeface="Verdana" panose="020B0604030504040204" pitchFamily="34" charset="0"/>
                <a:cs typeface="Arial" panose="020B0604020202020204" pitchFamily="34" charset="0"/>
              </a:rPr>
              <a:t>Inschrijven sport en cultuur</a:t>
            </a:r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>
              <a:latin typeface="Arial"/>
              <a:cs typeface="Arial"/>
            </a:endParaRP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E7EF2126-FD53-4BD7-A303-41A0C232FC22}"/>
              </a:ext>
            </a:extLst>
          </p:cNvPr>
          <p:cNvSpPr txBox="1"/>
          <p:nvPr/>
        </p:nvSpPr>
        <p:spPr>
          <a:xfrm>
            <a:off x="0" y="62116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Inlog voor ouders alleen bij eerste kind op school. Hulp nodig? </a:t>
            </a:r>
            <a:r>
              <a:rPr lang="nl-NL">
                <a:hlinkClick r:id="rId7"/>
              </a:rPr>
              <a:t>magister@sgweredi.nl</a:t>
            </a:r>
            <a:r>
              <a:rPr lang="nl-NL"/>
              <a:t> voor </a:t>
            </a:r>
            <a:r>
              <a:rPr lang="nl-NL" err="1"/>
              <a:t>schoolgerelateerde</a:t>
            </a:r>
            <a:r>
              <a:rPr lang="nl-NL"/>
              <a:t> problemen, uitleg over Magister zie </a:t>
            </a:r>
            <a:r>
              <a:rPr lang="nl-NL">
                <a:hlinkClick r:id="rId8"/>
              </a:rPr>
              <a:t>https://www.magister.nl/leerling-ouder/</a:t>
            </a:r>
            <a:r>
              <a:rPr lang="nl-NL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13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5885" y="2262753"/>
            <a:ext cx="7404475" cy="444546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Arial" panose="020B0604020202020204" pitchFamily="34" charset="0"/>
              </a:rPr>
              <a:t>ELO </a:t>
            </a:r>
            <a:r>
              <a:rPr lang="nl-NL" sz="2400"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Elektronische leeromgeving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Arial" panose="020B0604020202020204" pitchFamily="34" charset="0"/>
              </a:rPr>
              <a:t>Informatie en lesmateriaal per vak.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Arial" panose="020B0604020202020204" pitchFamily="34" charset="0"/>
              </a:rPr>
              <a:t>Studiewijzers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Arial" panose="020B0604020202020204" pitchFamily="34" charset="0"/>
              </a:rPr>
              <a:t>Digitale opdrachten/ samenwerkingsopdrachten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Arial" panose="020B0604020202020204" pitchFamily="34" charset="0"/>
              </a:rPr>
              <a:t>Contact tussen docenten en leerlingen, maar ook leerlingen onderling.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>
              <a:latin typeface="Arial"/>
              <a:cs typeface="Arial"/>
            </a:endParaRPr>
          </a:p>
        </p:txBody>
      </p:sp>
      <p:pic>
        <p:nvPicPr>
          <p:cNvPr id="5" name="Afbeelding 4" descr="WEREDI_ACCO-RGB-MEI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8" y="982582"/>
            <a:ext cx="280439" cy="93947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45885" y="998722"/>
            <a:ext cx="7981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5400">
                <a:solidFill>
                  <a:prstClr val="black"/>
                </a:solidFill>
                <a:latin typeface="Calibri"/>
              </a:rPr>
              <a:t>Teams</a:t>
            </a:r>
          </a:p>
        </p:txBody>
      </p:sp>
      <p:pic>
        <p:nvPicPr>
          <p:cNvPr id="6146" name="Picture 2" descr="Microsoft Teams-app voor vrienden en families | Internet is belangrijk">
            <a:extLst>
              <a:ext uri="{FF2B5EF4-FFF2-40B4-BE49-F238E27FC236}">
                <a16:creationId xmlns:a16="http://schemas.microsoft.com/office/drawing/2014/main" id="{42D8D715-4CDC-443B-9DE1-9B3AFAD37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365" y="482950"/>
            <a:ext cx="2952750" cy="155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4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7396" y="2154624"/>
            <a:ext cx="9622481" cy="4230677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nl-NL">
                <a:ea typeface="Verdana" panose="020B0604030504040204" pitchFamily="34" charset="0"/>
                <a:cs typeface="Arial" panose="020B0604020202020204" pitchFamily="34" charset="0"/>
              </a:rPr>
              <a:t>Formatief handelen </a:t>
            </a:r>
            <a:r>
              <a:rPr lang="nl-NL"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feedback voor de leerling, geen weging op het rapport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err="1"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Summatief</a:t>
            </a:r>
            <a:r>
              <a:rPr lang="nl-NL"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toetsen  toets voor punt, weegt wel mee voor het rapportcijfer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800">
              <a:ea typeface="Verdan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800">
                <a:ea typeface="Verdana" panose="020B060403050404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Het maximum aantal toetsen per vak hangt af van het aantal lesuren</a:t>
            </a:r>
            <a:endParaRPr lang="nl-NL" sz="280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altLang="nl-NL">
              <a:cs typeface="Arial" panose="020B0604020202020204" pitchFamily="34" charset="0"/>
            </a:endParaRPr>
          </a:p>
          <a:p>
            <a:endParaRPr lang="nl-NL" altLang="nl-NL">
              <a:cs typeface="Arial" panose="020B0604020202020204" pitchFamily="34" charset="0"/>
            </a:endParaRPr>
          </a:p>
          <a:p>
            <a:endParaRPr lang="nl-NL" altLang="nl-NL">
              <a:cs typeface="Arial" panose="020B0604020202020204" pitchFamily="34" charset="0"/>
            </a:endParaRPr>
          </a:p>
          <a:p>
            <a:endParaRPr lang="nl-NL" altLang="nl-NL">
              <a:cs typeface="Arial" panose="020B0604020202020204" pitchFamily="34" charset="0"/>
            </a:endParaRPr>
          </a:p>
          <a:p>
            <a:endParaRPr lang="nl-NL">
              <a:cs typeface="Arial"/>
            </a:endParaRPr>
          </a:p>
        </p:txBody>
      </p:sp>
      <p:pic>
        <p:nvPicPr>
          <p:cNvPr id="5" name="Afbeelding 4" descr="WEREDI_ACCO-RGB-MEI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7" y="966442"/>
            <a:ext cx="280439" cy="93947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61384" y="982582"/>
            <a:ext cx="7981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5400" err="1">
                <a:solidFill>
                  <a:prstClr val="black"/>
                </a:solidFill>
                <a:latin typeface="Calibri"/>
              </a:rPr>
              <a:t>Toetsbeleid</a:t>
            </a:r>
            <a:endParaRPr lang="nl-NL" sz="54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604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7396" y="2154624"/>
            <a:ext cx="9622481" cy="423067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800" b="1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altLang="nl-NL">
              <a:cs typeface="Arial" panose="020B0604020202020204" pitchFamily="34" charset="0"/>
            </a:endParaRPr>
          </a:p>
          <a:p>
            <a:endParaRPr lang="nl-NL" altLang="nl-NL">
              <a:cs typeface="Arial" panose="020B0604020202020204" pitchFamily="34" charset="0"/>
            </a:endParaRPr>
          </a:p>
          <a:p>
            <a:endParaRPr lang="nl-NL" altLang="nl-NL">
              <a:cs typeface="Arial" panose="020B0604020202020204" pitchFamily="34" charset="0"/>
            </a:endParaRPr>
          </a:p>
          <a:p>
            <a:endParaRPr lang="nl-NL" altLang="nl-NL">
              <a:cs typeface="Arial" panose="020B0604020202020204" pitchFamily="34" charset="0"/>
            </a:endParaRPr>
          </a:p>
          <a:p>
            <a:endParaRPr lang="nl-NL">
              <a:cs typeface="Arial"/>
            </a:endParaRPr>
          </a:p>
        </p:txBody>
      </p:sp>
      <p:pic>
        <p:nvPicPr>
          <p:cNvPr id="5" name="Afbeelding 4" descr="WEREDI_ACCO-RGB-MEI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7" y="966442"/>
            <a:ext cx="280439" cy="93947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61384" y="982582"/>
            <a:ext cx="9906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5400">
                <a:solidFill>
                  <a:prstClr val="black"/>
                </a:solidFill>
                <a:latin typeface="Calibri"/>
              </a:rPr>
              <a:t>Schoolbenodigdheden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9AEB824-370F-0438-5E08-EB53FC592181}"/>
              </a:ext>
            </a:extLst>
          </p:cNvPr>
          <p:cNvSpPr txBox="1"/>
          <p:nvPr/>
        </p:nvSpPr>
        <p:spPr>
          <a:xfrm>
            <a:off x="8984530" y="924387"/>
            <a:ext cx="25506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>
                <a:hlinkClick r:id="rId5"/>
              </a:rPr>
              <a:t>Brief: Were Di - Schoolbenodigdheden</a:t>
            </a:r>
            <a:endParaRPr lang="nl-NL"/>
          </a:p>
        </p:txBody>
      </p:sp>
      <p:pic>
        <p:nvPicPr>
          <p:cNvPr id="1026" name="Picture 2" descr="Schooltas kopen? 1500+ schooltassen online! | Travelbags.nl">
            <a:extLst>
              <a:ext uri="{FF2B5EF4-FFF2-40B4-BE49-F238E27FC236}">
                <a16:creationId xmlns:a16="http://schemas.microsoft.com/office/drawing/2014/main" id="{4FD86D2C-90AC-6FFC-FAEE-743CA56BF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715" y="1959505"/>
            <a:ext cx="2115553" cy="21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7234E8B-66C0-A785-9C41-88362BC7FBA0}"/>
              </a:ext>
            </a:extLst>
          </p:cNvPr>
          <p:cNvSpPr txBox="1"/>
          <p:nvPr/>
        </p:nvSpPr>
        <p:spPr>
          <a:xfrm>
            <a:off x="761386" y="2594141"/>
            <a:ext cx="8408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/>
              <a:t>Zie brief of blauwe boekje.</a:t>
            </a:r>
          </a:p>
          <a:p>
            <a:endParaRPr lang="nl-NL" sz="2800"/>
          </a:p>
          <a:p>
            <a:r>
              <a:rPr lang="nl-NL" sz="2800"/>
              <a:t>Overige informatie op website.</a:t>
            </a:r>
          </a:p>
        </p:txBody>
      </p:sp>
    </p:spTree>
    <p:extLst>
      <p:ext uri="{BB962C8B-B14F-4D97-AF65-F5344CB8AC3E}">
        <p14:creationId xmlns:p14="http://schemas.microsoft.com/office/powerpoint/2010/main" val="2647782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7396" y="2154624"/>
            <a:ext cx="9622481" cy="423067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nl-NL" sz="2800"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800">
                <a:cs typeface="Arial" panose="020B0604020202020204" pitchFamily="34" charset="0"/>
              </a:rPr>
              <a:t>Overstap van po naar vo is grote verandering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800">
                <a:cs typeface="Arial" panose="020B0604020202020204" pitchFamily="34" charset="0"/>
              </a:rPr>
              <a:t>We stimuleren de leerlingen om hun eigen verantwoordelijkheid te nemen</a:t>
            </a:r>
          </a:p>
          <a:p>
            <a:pPr>
              <a:buFont typeface="Arial" panose="020B0604020202020204" pitchFamily="34" charset="0"/>
              <a:buChar char="•"/>
            </a:pPr>
            <a:endParaRPr lang="nl-NL" altLang="nl-NL">
              <a:cs typeface="Arial" panose="020B0604020202020204" pitchFamily="34" charset="0"/>
            </a:endParaRPr>
          </a:p>
          <a:p>
            <a:endParaRPr lang="nl-NL" altLang="nl-NL">
              <a:cs typeface="Arial" panose="020B0604020202020204" pitchFamily="34" charset="0"/>
            </a:endParaRPr>
          </a:p>
          <a:p>
            <a:endParaRPr lang="nl-NL" altLang="nl-NL">
              <a:cs typeface="Arial" panose="020B0604020202020204" pitchFamily="34" charset="0"/>
            </a:endParaRPr>
          </a:p>
          <a:p>
            <a:endParaRPr lang="nl-NL" altLang="nl-NL">
              <a:cs typeface="Arial" panose="020B0604020202020204" pitchFamily="34" charset="0"/>
            </a:endParaRPr>
          </a:p>
          <a:p>
            <a:endParaRPr lang="nl-NL">
              <a:cs typeface="Arial"/>
            </a:endParaRPr>
          </a:p>
        </p:txBody>
      </p:sp>
      <p:pic>
        <p:nvPicPr>
          <p:cNvPr id="5" name="Afbeelding 4" descr="WEREDI_ACCO-RGB-MEI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7" y="966442"/>
            <a:ext cx="280439" cy="93947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61383" y="982582"/>
            <a:ext cx="10949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5400">
                <a:solidFill>
                  <a:prstClr val="black"/>
                </a:solidFill>
                <a:latin typeface="Calibri"/>
              </a:rPr>
              <a:t>Eigen verantwoordelijkheid leerling</a:t>
            </a:r>
          </a:p>
        </p:txBody>
      </p:sp>
    </p:spTree>
    <p:extLst>
      <p:ext uri="{BB962C8B-B14F-4D97-AF65-F5344CB8AC3E}">
        <p14:creationId xmlns:p14="http://schemas.microsoft.com/office/powerpoint/2010/main" val="223508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WEREDI_ACCO-RGB-MEI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62" y="982582"/>
            <a:ext cx="280439" cy="93947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21898" y="998722"/>
            <a:ext cx="10474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5400">
                <a:solidFill>
                  <a:prstClr val="black"/>
                </a:solidFill>
                <a:latin typeface="Calibri"/>
              </a:rPr>
              <a:t>Andere aandachtspunten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677E9CE-03E8-4036-A85C-73C734110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00" y="2318236"/>
            <a:ext cx="6348240" cy="4539764"/>
          </a:xfrm>
        </p:spPr>
        <p:txBody>
          <a:bodyPr>
            <a:normAutofit lnSpcReduction="10000"/>
          </a:bodyPr>
          <a:lstStyle/>
          <a:p>
            <a:r>
              <a:rPr lang="nl-NL" sz="2400"/>
              <a:t>Telefoons in mobieltjeshotel tijdens de les.</a:t>
            </a:r>
          </a:p>
          <a:p>
            <a:r>
              <a:rPr lang="nl-NL" sz="2400"/>
              <a:t>Corvee 2 x p.j.</a:t>
            </a:r>
          </a:p>
          <a:p>
            <a:r>
              <a:rPr lang="nl-NL" sz="2400"/>
              <a:t>Laptop van school </a:t>
            </a:r>
            <a:r>
              <a:rPr lang="nl-NL" sz="2400">
                <a:sym typeface="Wingdings" panose="05000000000000000000" pitchFamily="2" charset="2"/>
              </a:rPr>
              <a:t> servicedesk</a:t>
            </a:r>
          </a:p>
          <a:p>
            <a:r>
              <a:rPr lang="nl-NL" sz="2400">
                <a:sym typeface="Wingdings" panose="05000000000000000000" pitchFamily="2" charset="2"/>
              </a:rPr>
              <a:t>Halen en brengen naar school met de auto.</a:t>
            </a:r>
          </a:p>
          <a:p>
            <a:r>
              <a:rPr lang="nl-NL" sz="2400">
                <a:sym typeface="Wingdings" panose="05000000000000000000" pitchFamily="2" charset="2"/>
              </a:rPr>
              <a:t>Afwezig  altijd met </a:t>
            </a:r>
            <a:r>
              <a:rPr lang="nl-NL" sz="2400">
                <a:hlinkClick r:id="rId5"/>
              </a:rPr>
              <a:t>Verzuimbrief</a:t>
            </a:r>
            <a:r>
              <a:rPr lang="nl-NL" sz="2400"/>
              <a:t> </a:t>
            </a:r>
            <a:r>
              <a:rPr lang="nl-NL" sz="2400">
                <a:sym typeface="Wingdings" panose="05000000000000000000" pitchFamily="2" charset="2"/>
              </a:rPr>
              <a:t></a:t>
            </a:r>
          </a:p>
          <a:p>
            <a:pPr lvl="1"/>
            <a:r>
              <a:rPr lang="nl-NL" sz="2400">
                <a:sym typeface="Wingdings" panose="05000000000000000000" pitchFamily="2" charset="2"/>
              </a:rPr>
              <a:t>Indien mogelijk vooraf inleveren bij receptie</a:t>
            </a:r>
          </a:p>
          <a:p>
            <a:pPr lvl="1"/>
            <a:r>
              <a:rPr lang="nl-NL" sz="2400">
                <a:sym typeface="Wingdings" panose="05000000000000000000" pitchFamily="2" charset="2"/>
              </a:rPr>
              <a:t>Anders altijd naderhand</a:t>
            </a:r>
          </a:p>
          <a:p>
            <a:pPr lvl="1"/>
            <a:r>
              <a:rPr lang="nl-NL" sz="2400">
                <a:sym typeface="Wingdings" panose="05000000000000000000" pitchFamily="2" charset="2"/>
              </a:rPr>
              <a:t>In Magister mag niets op ongeoorloofd staan</a:t>
            </a:r>
          </a:p>
          <a:p>
            <a:pPr lvl="1"/>
            <a:r>
              <a:rPr lang="nl-NL" sz="2400">
                <a:sym typeface="Wingdings" panose="05000000000000000000" pitchFamily="2" charset="2"/>
              </a:rPr>
              <a:t>Ziekmelden kan ook via Magister-app</a:t>
            </a:r>
            <a:endParaRPr lang="nl-NL" sz="24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6E68A25-F028-C6AC-47BE-B1E799BC90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0140" y="2318236"/>
            <a:ext cx="5221860" cy="395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50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WEREDI_ACCO-RGB-MEI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62" y="998722"/>
            <a:ext cx="280439" cy="93947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007421" y="1014862"/>
            <a:ext cx="10379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5400">
                <a:solidFill>
                  <a:prstClr val="black"/>
                </a:solidFill>
                <a:latin typeface="Calibri"/>
              </a:rPr>
              <a:t>NIEUW! Brugklaskamp (13-15 sept)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B672BAE0-A649-2CC6-5DCD-8DDA66FE09F7}"/>
              </a:ext>
            </a:extLst>
          </p:cNvPr>
          <p:cNvSpPr txBox="1">
            <a:spLocks/>
          </p:cNvSpPr>
          <p:nvPr/>
        </p:nvSpPr>
        <p:spPr>
          <a:xfrm>
            <a:off x="621165" y="2435239"/>
            <a:ext cx="10221006" cy="4118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nl-NL" sz="2000" dirty="0">
                <a:ea typeface="Verdana" panose="020B0604030504040204" pitchFamily="34" charset="0"/>
                <a:cs typeface="Verdana" panose="020B0604030504040204" pitchFamily="34" charset="0"/>
              </a:rPr>
              <a:t>Introkamp voor alle HV-AT-GY brugklassen en hun docenten</a:t>
            </a:r>
          </a:p>
          <a:p>
            <a:pPr>
              <a:lnSpc>
                <a:spcPct val="150000"/>
              </a:lnSpc>
            </a:pPr>
            <a:r>
              <a:rPr lang="nl-NL" sz="2000" i="1" dirty="0">
                <a:ea typeface="Verdana" panose="020B0604030504040204" pitchFamily="34" charset="0"/>
                <a:cs typeface="Verdana" panose="020B0604030504040204" pitchFamily="34" charset="0"/>
              </a:rPr>
              <a:t>3 dagen gezelligheid, leuke en leerzame activiteiten en elkaar echt goed leren kennen.</a:t>
            </a:r>
          </a:p>
          <a:p>
            <a:pPr>
              <a:lnSpc>
                <a:spcPct val="150000"/>
              </a:lnSpc>
            </a:pPr>
            <a:r>
              <a:rPr lang="nl-NL" sz="2000" i="1" dirty="0">
                <a:ea typeface="Verdana" panose="020B0604030504040204" pitchFamily="34" charset="0"/>
                <a:cs typeface="Verdana" panose="020B0604030504040204" pitchFamily="34" charset="0"/>
              </a:rPr>
              <a:t>Eigen bijdrage ouders € 50,-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CC687B9C-7515-1DDF-DB02-30D2F62D1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65" y="4203148"/>
            <a:ext cx="9195273" cy="254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822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WEREDI_ACCO-RGB-MEI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3" y="982582"/>
            <a:ext cx="280439" cy="93947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99390" y="998722"/>
            <a:ext cx="7981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5400">
                <a:solidFill>
                  <a:prstClr val="black"/>
                </a:solidFill>
                <a:latin typeface="Calibri"/>
              </a:rPr>
              <a:t>Buitenschoolse activiteiten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EE1CF370-E9BF-4A38-804E-D61025DE5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803" y="1938192"/>
            <a:ext cx="7455683" cy="453848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/>
          </a:p>
          <a:p>
            <a:pPr>
              <a:buFontTx/>
              <a:buChar char="-"/>
            </a:pPr>
            <a:r>
              <a:rPr lang="nl-NL" altLang="nl-NL" sz="2000" dirty="0">
                <a:cs typeface="Arial" panose="020B0604020202020204" pitchFamily="34" charset="0"/>
                <a:sym typeface="Wingdings" panose="05000000000000000000" pitchFamily="2" charset="2"/>
              </a:rPr>
              <a:t>Brugklaskamp (13-14-15 september)</a:t>
            </a:r>
          </a:p>
          <a:p>
            <a:pPr>
              <a:buFontTx/>
              <a:buChar char="-"/>
            </a:pPr>
            <a:r>
              <a:rPr lang="nl-NL" altLang="nl-NL" sz="2000" dirty="0">
                <a:cs typeface="Arial" panose="020B0604020202020204" pitchFamily="34" charset="0"/>
                <a:sym typeface="Wingdings" panose="05000000000000000000" pitchFamily="2" charset="2"/>
              </a:rPr>
              <a:t>Excursies en activiteitenweek</a:t>
            </a:r>
          </a:p>
          <a:p>
            <a:pPr>
              <a:buFontTx/>
              <a:buChar char="-"/>
            </a:pPr>
            <a:r>
              <a:rPr lang="nl-NL" altLang="nl-NL" sz="2000" dirty="0">
                <a:cs typeface="Arial" panose="020B0604020202020204" pitchFamily="34" charset="0"/>
              </a:rPr>
              <a:t>Schoolfeesten </a:t>
            </a:r>
            <a:r>
              <a:rPr lang="nl-NL" altLang="nl-NL" sz="2000" dirty="0">
                <a:cs typeface="Arial" panose="020B0604020202020204" pitchFamily="34" charset="0"/>
                <a:sym typeface="Wingdings" panose="05000000000000000000" pitchFamily="2" charset="2"/>
              </a:rPr>
              <a:t> Smurfenbal, met carnaval en einde schooljaar</a:t>
            </a:r>
          </a:p>
          <a:p>
            <a:pPr>
              <a:buFontTx/>
              <a:buChar char="-"/>
            </a:pPr>
            <a:r>
              <a:rPr lang="nl-NL" altLang="nl-NL" sz="2000" dirty="0">
                <a:cs typeface="Arial" panose="020B0604020202020204" pitchFamily="34" charset="0"/>
                <a:sym typeface="Wingdings" panose="05000000000000000000" pitchFamily="2" charset="2"/>
              </a:rPr>
              <a:t>Sport- en cultuurklassen ( Were Di Academy) </a:t>
            </a:r>
          </a:p>
          <a:p>
            <a:pPr>
              <a:buFontTx/>
              <a:buChar char="-"/>
            </a:pPr>
            <a:r>
              <a:rPr lang="nl-NL" altLang="nl-NL" sz="2000" dirty="0">
                <a:cs typeface="Arial" panose="020B0604020202020204" pitchFamily="34" charset="0"/>
                <a:sym typeface="Wingdings" panose="05000000000000000000" pitchFamily="2" charset="2"/>
              </a:rPr>
              <a:t>Feestcommissie</a:t>
            </a:r>
          </a:p>
          <a:p>
            <a:pPr>
              <a:buFontTx/>
              <a:buChar char="-"/>
            </a:pPr>
            <a:r>
              <a:rPr lang="nl-NL" altLang="nl-NL" sz="2000" dirty="0">
                <a:cs typeface="Arial" panose="020B0604020202020204" pitchFamily="34" charset="0"/>
                <a:sym typeface="Wingdings" panose="05000000000000000000" pitchFamily="2" charset="2"/>
              </a:rPr>
              <a:t>Leerlingenraad</a:t>
            </a:r>
          </a:p>
          <a:p>
            <a:pPr>
              <a:buFontTx/>
              <a:buChar char="-"/>
            </a:pPr>
            <a:r>
              <a:rPr lang="nl-NL" altLang="nl-NL" sz="2000" dirty="0">
                <a:cs typeface="Arial" panose="020B0604020202020204" pitchFamily="34" charset="0"/>
                <a:sym typeface="Wingdings" panose="05000000000000000000" pitchFamily="2" charset="2"/>
              </a:rPr>
              <a:t>Songfestival / Musical / Toneel/ Quizzen</a:t>
            </a:r>
          </a:p>
          <a:p>
            <a:pPr>
              <a:buFontTx/>
              <a:buChar char="-"/>
            </a:pPr>
            <a:r>
              <a:rPr lang="nl-NL" altLang="nl-NL" sz="2000" dirty="0">
                <a:cs typeface="Arial" panose="020B0604020202020204" pitchFamily="34" charset="0"/>
                <a:sym typeface="Wingdings" panose="05000000000000000000" pitchFamily="2" charset="2"/>
              </a:rPr>
              <a:t>Vijflandenontmoeting</a:t>
            </a:r>
          </a:p>
          <a:p>
            <a:pPr>
              <a:buFontTx/>
              <a:buChar char="-"/>
            </a:pPr>
            <a:r>
              <a:rPr lang="nl-NL" altLang="nl-NL" sz="2000" dirty="0">
                <a:cs typeface="Arial" panose="020B0604020202020204" pitchFamily="34" charset="0"/>
                <a:sym typeface="Wingdings" panose="05000000000000000000" pitchFamily="2" charset="2"/>
              </a:rPr>
              <a:t>Verdiepend Engels</a:t>
            </a:r>
          </a:p>
          <a:p>
            <a:pPr>
              <a:buFontTx/>
              <a:buChar char="-"/>
            </a:pPr>
            <a:r>
              <a:rPr lang="nl-NL" altLang="nl-NL" sz="2000" dirty="0">
                <a:cs typeface="Arial" panose="020B0604020202020204" pitchFamily="34" charset="0"/>
                <a:sym typeface="Wingdings" panose="05000000000000000000" pitchFamily="2" charset="2"/>
              </a:rPr>
              <a:t>Catch programmeerklas</a:t>
            </a:r>
          </a:p>
          <a:p>
            <a:pPr marL="0" indent="0">
              <a:buNone/>
            </a:pPr>
            <a:endParaRPr lang="nl-NL" altLang="nl-NL" sz="2400" dirty="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624A9DF-49B7-8EFB-C969-EF33E0AB2ED0}"/>
              </a:ext>
            </a:extLst>
          </p:cNvPr>
          <p:cNvSpPr txBox="1"/>
          <p:nvPr/>
        </p:nvSpPr>
        <p:spPr>
          <a:xfrm>
            <a:off x="8560897" y="2229361"/>
            <a:ext cx="335895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Indien sprake is van een vrijwillige ouderbijdrage:</a:t>
            </a:r>
          </a:p>
          <a:p>
            <a:r>
              <a:rPr lang="nl-NL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MR van de school heeft ingestemd met deze activiteit. Wanneer u ervoor kiest de vrijwillige ouderbijdrage niet (geheel) te betalen, dan wordt uw zoon/dochter niet uitgesloten van de activiteit(en). Als de school onvoldoende betalingen ontvangt, dan kan dat tot gevolg hebben dat de school moet besluiten deze activiteit(en) te annuleren.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50133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24855" y="2503702"/>
            <a:ext cx="4849004" cy="425912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400">
                <a:cs typeface="Arial" panose="020B0604020202020204" pitchFamily="34" charset="0"/>
              </a:rPr>
              <a:t>Mag altijd mailen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400">
                <a:cs typeface="Arial" panose="020B0604020202020204" pitchFamily="34" charset="0"/>
                <a:hlinkClick r:id="rId4"/>
              </a:rPr>
              <a:t>Magister</a:t>
            </a:r>
            <a:r>
              <a:rPr lang="nl-NL" sz="2400">
                <a:cs typeface="Arial" panose="020B0604020202020204" pitchFamily="34" charset="0"/>
              </a:rPr>
              <a:t> / </a:t>
            </a:r>
            <a:r>
              <a:rPr lang="nl-NL" sz="2400">
                <a:cs typeface="Arial" panose="020B0604020202020204" pitchFamily="34" charset="0"/>
                <a:hlinkClick r:id="rId5"/>
              </a:rPr>
              <a:t>Website</a:t>
            </a:r>
            <a:r>
              <a:rPr lang="nl-NL" sz="2400">
                <a:cs typeface="Arial" panose="020B0604020202020204" pitchFamily="34" charset="0"/>
              </a:rPr>
              <a:t> / </a:t>
            </a:r>
            <a:r>
              <a:rPr lang="nl-NL" sz="2400">
                <a:cs typeface="Arial" panose="020B0604020202020204" pitchFamily="34" charset="0"/>
                <a:hlinkClick r:id="rId6"/>
              </a:rPr>
              <a:t>Facebook</a:t>
            </a:r>
            <a:r>
              <a:rPr lang="nl-NL" sz="2400">
                <a:cs typeface="Arial" panose="020B0604020202020204" pitchFamily="34" charset="0"/>
              </a:rPr>
              <a:t> / Instagram in de gaten houden!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400">
                <a:cs typeface="Arial" panose="020B0604020202020204" pitchFamily="34" charset="0"/>
              </a:rPr>
              <a:t>Problemen Magister </a:t>
            </a:r>
            <a:r>
              <a:rPr lang="nl-NL" sz="2400"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nl-NL" sz="2400">
                <a:cs typeface="Arial" panose="020B0604020202020204" pitchFamily="34" charset="0"/>
                <a:sym typeface="Wingdings" panose="05000000000000000000" pitchFamily="2" charset="2"/>
                <a:hlinkClick r:id="rId7"/>
              </a:rPr>
              <a:t>magister@sgweredi.nl</a:t>
            </a:r>
            <a:endParaRPr lang="nl-NL" sz="240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400">
                <a:cs typeface="Arial" panose="020B0604020202020204" pitchFamily="34" charset="0"/>
                <a:sym typeface="Wingdings" panose="05000000000000000000" pitchFamily="2" charset="2"/>
              </a:rPr>
              <a:t>Teamleider  knb@sgweredi.nl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400">
                <a:cs typeface="Arial" panose="020B0604020202020204" pitchFamily="34" charset="0"/>
                <a:sym typeface="Wingdings" panose="05000000000000000000" pitchFamily="2" charset="2"/>
              </a:rPr>
              <a:t>Algemeen  </a:t>
            </a:r>
            <a:r>
              <a:rPr lang="nl-NL" sz="2400">
                <a:cs typeface="Arial" panose="020B0604020202020204" pitchFamily="34" charset="0"/>
                <a:sym typeface="Wingdings" panose="05000000000000000000" pitchFamily="2" charset="2"/>
                <a:hlinkClick r:id="rId8"/>
              </a:rPr>
              <a:t>info@sgweredi.nl</a:t>
            </a:r>
            <a:endParaRPr lang="nl-NL" sz="240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400">
                <a:cs typeface="Arial" panose="020B0604020202020204" pitchFamily="34" charset="0"/>
                <a:sym typeface="Wingdings" panose="05000000000000000000" pitchFamily="2" charset="2"/>
              </a:rPr>
              <a:t>Vakdocent  </a:t>
            </a:r>
          </a:p>
          <a:p>
            <a:pPr marL="0" indent="0">
              <a:buNone/>
              <a:defRPr/>
            </a:pPr>
            <a:r>
              <a:rPr lang="nl-NL" sz="2400">
                <a:cs typeface="Arial" panose="020B0604020202020204" pitchFamily="34" charset="0"/>
                <a:sym typeface="Wingdings" panose="05000000000000000000" pitchFamily="2" charset="2"/>
              </a:rPr>
              <a:t>	&lt;afk. rooster&gt;@sgweredi.nl </a:t>
            </a:r>
            <a:endParaRPr lang="nl-NL" sz="2400">
              <a:cs typeface="Arial" panose="020B0604020202020204" pitchFamily="34" charset="0"/>
            </a:endParaRPr>
          </a:p>
          <a:p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>
              <a:latin typeface="Arial"/>
              <a:cs typeface="Arial"/>
            </a:endParaRPr>
          </a:p>
        </p:txBody>
      </p:sp>
      <p:pic>
        <p:nvPicPr>
          <p:cNvPr id="5" name="Afbeelding 4" descr="WEREDI_ACCO-RGB-MEI16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53" y="1053331"/>
            <a:ext cx="280439" cy="93947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594092" y="1069472"/>
            <a:ext cx="7981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5400">
                <a:solidFill>
                  <a:prstClr val="black"/>
                </a:solidFill>
                <a:latin typeface="Calibri"/>
              </a:rPr>
              <a:t>Afsluiting</a:t>
            </a:r>
          </a:p>
        </p:txBody>
      </p:sp>
      <p:pic>
        <p:nvPicPr>
          <p:cNvPr id="1026" name="Afbeelding 1" descr="image005">
            <a:extLst>
              <a:ext uri="{FF2B5EF4-FFF2-40B4-BE49-F238E27FC236}">
                <a16:creationId xmlns:a16="http://schemas.microsoft.com/office/drawing/2014/main" id="{27517630-427E-42A5-9D2D-E1E9B45F2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861" y="1506926"/>
            <a:ext cx="5744486" cy="264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749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0387" y="2465233"/>
            <a:ext cx="6125030" cy="409055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Verdana" panose="020B0604030504040204" pitchFamily="34" charset="0"/>
              </a:rPr>
              <a:t>Kennismaking mentoren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Verdana" panose="020B0604030504040204" pitchFamily="34" charset="0"/>
              </a:rPr>
              <a:t>Blik op de klas                        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Verdana" panose="020B0604030504040204" pitchFamily="34" charset="0"/>
              </a:rPr>
              <a:t>Eerste lesweek / introductie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Verdana" panose="020B0604030504040204" pitchFamily="34" charset="0"/>
              </a:rPr>
              <a:t>Rol van de mentor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Verdana" panose="020B0604030504040204" pitchFamily="34" charset="0"/>
              </a:rPr>
              <a:t>Begeleiding in de brugklas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Verdana" panose="020B0604030504040204" pitchFamily="34" charset="0"/>
              </a:rPr>
              <a:t>Contact ouders-leerling-mentor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Arial" panose="020B0604020202020204" pitchFamily="34" charset="0"/>
              </a:rPr>
              <a:t>Magister / Teams / Agenda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Arial" panose="020B0604020202020204" pitchFamily="34" charset="0"/>
              </a:rPr>
              <a:t>Begeleiding in de brugklas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err="1">
                <a:ea typeface="Verdana" panose="020B0604030504040204" pitchFamily="34" charset="0"/>
                <a:cs typeface="Arial" panose="020B0604020202020204" pitchFamily="34" charset="0"/>
              </a:rPr>
              <a:t>Toetsbeleid</a:t>
            </a:r>
            <a:endParaRPr lang="nl-NL" sz="2400"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Arial" panose="020B0604020202020204" pitchFamily="34" charset="0"/>
              </a:rPr>
              <a:t>Eigen verantwoordelijkheid leerling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Arial" panose="020B0604020202020204" pitchFamily="34" charset="0"/>
              </a:rPr>
              <a:t>Aanvraag verlof / ziekmelding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Arial" panose="020B0604020202020204" pitchFamily="34" charset="0"/>
              </a:rPr>
              <a:t>Buitenschoolse activiteiten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altLang="nl-NL" sz="2400">
                <a:ea typeface="Verdana" panose="020B0604030504040204" pitchFamily="34" charset="0"/>
                <a:cs typeface="Arial" panose="020B0604020202020204" pitchFamily="34" charset="0"/>
              </a:rPr>
              <a:t>Vragen</a:t>
            </a:r>
            <a:endParaRPr lang="nl-NL" altLang="nl-NL" sz="2400">
              <a:cs typeface="Arial" panose="020B0604020202020204" pitchFamily="34" charset="0"/>
            </a:endParaRPr>
          </a:p>
          <a:p>
            <a:endParaRPr lang="nl-NL" sz="2400">
              <a:latin typeface="Arial"/>
              <a:cs typeface="Arial"/>
            </a:endParaRPr>
          </a:p>
        </p:txBody>
      </p:sp>
      <p:pic>
        <p:nvPicPr>
          <p:cNvPr id="5" name="Afbeelding 4" descr="WEREDI_ACCO-RGB-MEI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0" y="998722"/>
            <a:ext cx="280439" cy="93947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30388" y="1014862"/>
            <a:ext cx="6629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5400">
                <a:solidFill>
                  <a:prstClr val="black"/>
                </a:solidFill>
                <a:latin typeface="Calibri"/>
              </a:rPr>
              <a:t>Programma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44F42EA-5234-4D9E-9BF9-EBCE5EFD6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12" y="4956149"/>
            <a:ext cx="4873209" cy="162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86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1383" y="2435239"/>
            <a:ext cx="5603810" cy="4118447"/>
          </a:xfrm>
        </p:spPr>
        <p:txBody>
          <a:bodyPr>
            <a:normAutofit/>
          </a:bodyPr>
          <a:lstStyle/>
          <a:p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>
              <a:latin typeface="Arial"/>
              <a:cs typeface="Arial"/>
            </a:endParaRPr>
          </a:p>
        </p:txBody>
      </p:sp>
      <p:pic>
        <p:nvPicPr>
          <p:cNvPr id="5" name="Afbeelding 4" descr="WEREDI_ACCO-RGB-MEI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6" y="968728"/>
            <a:ext cx="280439" cy="93947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61383" y="984868"/>
            <a:ext cx="7981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5400">
                <a:solidFill>
                  <a:prstClr val="black"/>
                </a:solidFill>
                <a:latin typeface="Calibri"/>
              </a:rPr>
              <a:t>&lt;mentor stelt zich voor&gt;</a:t>
            </a:r>
          </a:p>
        </p:txBody>
      </p:sp>
    </p:spTree>
    <p:extLst>
      <p:ext uri="{BB962C8B-B14F-4D97-AF65-F5344CB8AC3E}">
        <p14:creationId xmlns:p14="http://schemas.microsoft.com/office/powerpoint/2010/main" val="90891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61383" y="2435239"/>
            <a:ext cx="5603810" cy="4118447"/>
          </a:xfrm>
        </p:spPr>
        <p:txBody>
          <a:bodyPr>
            <a:normAutofit/>
          </a:bodyPr>
          <a:lstStyle/>
          <a:p>
            <a:r>
              <a:rPr lang="nl-NL" altLang="nl-NL" sz="2400">
                <a:cs typeface="Arial" panose="020B0604020202020204" pitchFamily="34" charset="0"/>
              </a:rPr>
              <a:t>Eerste indruk van </a:t>
            </a:r>
          </a:p>
          <a:p>
            <a:pPr lvl="1"/>
            <a:r>
              <a:rPr lang="nl-NL" altLang="nl-NL" sz="2000">
                <a:cs typeface="Arial" panose="020B0604020202020204" pitchFamily="34" charset="0"/>
              </a:rPr>
              <a:t>de klas</a:t>
            </a:r>
          </a:p>
          <a:p>
            <a:pPr lvl="1"/>
            <a:r>
              <a:rPr lang="nl-NL" altLang="nl-NL" sz="2000">
                <a:cs typeface="Arial" panose="020B0604020202020204" pitchFamily="34" charset="0"/>
              </a:rPr>
              <a:t>de school</a:t>
            </a:r>
          </a:p>
          <a:p>
            <a:pPr lvl="1"/>
            <a:r>
              <a:rPr lang="nl-NL" altLang="nl-NL" sz="2000">
                <a:cs typeface="Arial" panose="020B0604020202020204" pitchFamily="34" charset="0"/>
              </a:rPr>
              <a:t>de mentor</a:t>
            </a:r>
          </a:p>
          <a:p>
            <a:pPr lvl="1"/>
            <a:endParaRPr lang="nl-NL" altLang="nl-NL" sz="2000">
              <a:cs typeface="Arial" panose="020B0604020202020204" pitchFamily="34" charset="0"/>
            </a:endParaRPr>
          </a:p>
          <a:p>
            <a:r>
              <a:rPr lang="nl-NL" altLang="nl-NL" sz="2400">
                <a:cs typeface="Arial" panose="020B0604020202020204" pitchFamily="34" charset="0"/>
              </a:rPr>
              <a:t>Vragen waar ze mee thuis kwamen?</a:t>
            </a:r>
          </a:p>
          <a:p>
            <a:endParaRPr lang="nl-NL" altLang="nl-NL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>
              <a:latin typeface="Arial"/>
              <a:cs typeface="Arial"/>
            </a:endParaRPr>
          </a:p>
        </p:txBody>
      </p:sp>
      <p:pic>
        <p:nvPicPr>
          <p:cNvPr id="5" name="Afbeelding 4" descr="WEREDI_ACCO-RGB-MEI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6" y="968728"/>
            <a:ext cx="280439" cy="93947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61383" y="984868"/>
            <a:ext cx="7981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5400">
                <a:solidFill>
                  <a:prstClr val="black"/>
                </a:solidFill>
                <a:latin typeface="Calibri"/>
              </a:rPr>
              <a:t>&lt;klas&gt;</a:t>
            </a:r>
          </a:p>
        </p:txBody>
      </p:sp>
    </p:spTree>
    <p:extLst>
      <p:ext uri="{BB962C8B-B14F-4D97-AF65-F5344CB8AC3E}">
        <p14:creationId xmlns:p14="http://schemas.microsoft.com/office/powerpoint/2010/main" val="4084021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1165" y="2435239"/>
            <a:ext cx="7315818" cy="4118447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nl-NL" sz="2400">
                <a:ea typeface="Verdana" panose="020B0604030504040204" pitchFamily="34" charset="0"/>
                <a:cs typeface="Verdana" panose="020B0604030504040204" pitchFamily="34" charset="0"/>
              </a:rPr>
              <a:t>Ma:		Ophalen laptops en inloggegevens. Tijden volgen 			in brief van The Rent Company</a:t>
            </a:r>
          </a:p>
          <a:p>
            <a:pPr>
              <a:lnSpc>
                <a:spcPct val="150000"/>
              </a:lnSpc>
            </a:pPr>
            <a:r>
              <a:rPr lang="nl-NL" sz="2400">
                <a:ea typeface="Verdana" panose="020B0604030504040204" pitchFamily="34" charset="0"/>
                <a:cs typeface="Verdana" panose="020B0604030504040204" pitchFamily="34" charset="0"/>
              </a:rPr>
              <a:t>Di:		Kennismaking vervolg + informatie + fotograaf  + 			kluissleutels (9:00–14:00u)</a:t>
            </a:r>
          </a:p>
          <a:p>
            <a:pPr>
              <a:lnSpc>
                <a:spcPct val="150000"/>
              </a:lnSpc>
            </a:pPr>
            <a:r>
              <a:rPr lang="nl-NL" sz="2400">
                <a:ea typeface="Verdana" panose="020B0604030504040204" pitchFamily="34" charset="0"/>
                <a:cs typeface="Verdana" panose="020B0604030504040204" pitchFamily="34" charset="0"/>
              </a:rPr>
              <a:t>Wo:		Sportdag (09:00-15:00)</a:t>
            </a:r>
          </a:p>
          <a:p>
            <a:pPr>
              <a:lnSpc>
                <a:spcPct val="150000"/>
              </a:lnSpc>
            </a:pPr>
            <a:r>
              <a:rPr lang="nl-NL" sz="2400">
                <a:ea typeface="Verdana" panose="020B0604030504040204" pitchFamily="34" charset="0"/>
                <a:cs typeface="Verdana" panose="020B0604030504040204" pitchFamily="34" charset="0"/>
              </a:rPr>
              <a:t>Do:		Programma met mentor en lessen (09:00 – 15:00)</a:t>
            </a:r>
          </a:p>
          <a:p>
            <a:pPr>
              <a:lnSpc>
                <a:spcPct val="150000"/>
              </a:lnSpc>
            </a:pPr>
            <a:r>
              <a:rPr lang="nl-NL" sz="2400">
                <a:ea typeface="Verdana" panose="020B0604030504040204" pitchFamily="34" charset="0"/>
                <a:cs typeface="Verdana" panose="020B0604030504040204" pitchFamily="34" charset="0"/>
              </a:rPr>
              <a:t>Vr:		Lessen volgens rooster (09:00 – 15:00)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400" i="1">
                <a:ea typeface="Verdana" panose="020B0604030504040204" pitchFamily="34" charset="0"/>
                <a:cs typeface="Verdana" panose="020B0604030504040204" pitchFamily="34" charset="0"/>
              </a:rPr>
              <a:t>Tijden onder voorbehoud, zie brief einde zomervakantie</a:t>
            </a:r>
          </a:p>
        </p:txBody>
      </p:sp>
      <p:pic>
        <p:nvPicPr>
          <p:cNvPr id="5" name="Afbeelding 4" descr="WEREDI_ACCO-RGB-MEI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6" y="968728"/>
            <a:ext cx="280439" cy="93947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61383" y="984868"/>
            <a:ext cx="7981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5400">
                <a:solidFill>
                  <a:prstClr val="black"/>
                </a:solidFill>
                <a:latin typeface="Calibri"/>
              </a:rPr>
              <a:t>Eerste lesweek</a:t>
            </a:r>
          </a:p>
        </p:txBody>
      </p:sp>
    </p:spTree>
    <p:extLst>
      <p:ext uri="{BB962C8B-B14F-4D97-AF65-F5344CB8AC3E}">
        <p14:creationId xmlns:p14="http://schemas.microsoft.com/office/powerpoint/2010/main" val="4165641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5887" y="2149548"/>
            <a:ext cx="8760720" cy="451926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400">
                <a:ea typeface="Verdana" panose="020B0604030504040204" pitchFamily="34" charset="0"/>
                <a:cs typeface="Verdana" panose="020B0604030504040204" pitchFamily="34" charset="0"/>
              </a:rPr>
              <a:t>Aanspreekpunt voor leerlingen en ouders.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400">
                <a:ea typeface="Verdana" panose="020B0604030504040204" pitchFamily="34" charset="0"/>
                <a:cs typeface="Verdana" panose="020B0604030504040204" pitchFamily="34" charset="0"/>
              </a:rPr>
              <a:t>Veiligheid in de klas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400">
                <a:ea typeface="Verdana" panose="020B0604030504040204" pitchFamily="34" charset="0"/>
                <a:cs typeface="Verdana" panose="020B0604030504040204" pitchFamily="34" charset="0"/>
              </a:rPr>
              <a:t>Pubers (grenzen, zelfstandigheid, keuzes, initiatief)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400">
                <a:ea typeface="Verdana" panose="020B0604030504040204" pitchFamily="34" charset="0"/>
                <a:cs typeface="Verdana" panose="020B0604030504040204" pitchFamily="34" charset="0"/>
              </a:rPr>
              <a:t>Studievorderingen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400">
                <a:ea typeface="Verdana" panose="020B0604030504040204" pitchFamily="34" charset="0"/>
                <a:cs typeface="Verdana" panose="020B0604030504040204" pitchFamily="34" charset="0"/>
              </a:rPr>
              <a:t>Werkhouding en motivatie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400">
                <a:ea typeface="Verdana" panose="020B0604030504040204" pitchFamily="34" charset="0"/>
                <a:cs typeface="Verdana" panose="020B0604030504040204" pitchFamily="34" charset="0"/>
              </a:rPr>
              <a:t>Groepsvorming en samenwerken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400">
                <a:ea typeface="Verdana" panose="020B0604030504040204" pitchFamily="34" charset="0"/>
                <a:cs typeface="Verdana" panose="020B0604030504040204" pitchFamily="34" charset="0"/>
              </a:rPr>
              <a:t>Leren studeren: plannen, organiseren, structureren 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400">
                <a:ea typeface="Verdana" panose="020B0604030504040204" pitchFamily="34" charset="0"/>
                <a:cs typeface="Verdana" panose="020B0604030504040204" pitchFamily="34" charset="0"/>
              </a:rPr>
              <a:t>Sociale vaardigheden versterken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NL" sz="2400">
                <a:ea typeface="Verdana" panose="020B0604030504040204" pitchFamily="34" charset="0"/>
                <a:cs typeface="Verdana" panose="020B0604030504040204" pitchFamily="34" charset="0"/>
              </a:rPr>
              <a:t>Oplossen van individuele en groepsproblemen</a:t>
            </a:r>
          </a:p>
        </p:txBody>
      </p:sp>
      <p:pic>
        <p:nvPicPr>
          <p:cNvPr id="5" name="Afbeelding 4" descr="WEREDI_ACCO-RGB-MEI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8" y="982582"/>
            <a:ext cx="280439" cy="93947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45885" y="982582"/>
            <a:ext cx="10447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5400">
                <a:solidFill>
                  <a:prstClr val="black"/>
                </a:solidFill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Wat doet de mentor?</a:t>
            </a:r>
            <a:r>
              <a:rPr kumimoji="0" lang="nl-NL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kumimoji="0" lang="nl-NL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87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WEREDI_ACCO-RGB-MEI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8" y="982582"/>
            <a:ext cx="280439" cy="93947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45885" y="998722"/>
            <a:ext cx="7981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5400">
                <a:solidFill>
                  <a:prstClr val="black"/>
                </a:solidFill>
                <a:latin typeface="Calibri"/>
              </a:rPr>
              <a:t>Begeleiding in brugklas</a:t>
            </a:r>
          </a:p>
        </p:txBody>
      </p:sp>
      <p:pic>
        <p:nvPicPr>
          <p:cNvPr id="7170" name="Picture 2" descr="psychomotorische-therapie-den-bosch-helpende-hand - PMT Den Bosch">
            <a:extLst>
              <a:ext uri="{FF2B5EF4-FFF2-40B4-BE49-F238E27FC236}">
                <a16:creationId xmlns:a16="http://schemas.microsoft.com/office/drawing/2014/main" id="{421A78B7-10D8-438A-A359-07C2BCB61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788" y="950502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65FDF49-184D-F9C7-636B-AFF472D1DA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00668847"/>
              </p:ext>
            </p:extLst>
          </p:nvPr>
        </p:nvGraphicFramePr>
        <p:xfrm>
          <a:off x="745885" y="2228849"/>
          <a:ext cx="9226790" cy="4814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15544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5887" y="2149548"/>
            <a:ext cx="10167536" cy="4417507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400">
                <a:cs typeface="Arial"/>
              </a:rPr>
              <a:t>Meestal in de vorm van driegesprekken: leerling – ouder(s) – mentor(en)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>
                <a:cs typeface="Arial"/>
              </a:rPr>
              <a:t>Na herfstvakantie: luistergesprekken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>
                <a:cs typeface="Arial"/>
              </a:rPr>
              <a:t>Einde periode 1 (dec/jan): driegesprek indien nodig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>
                <a:cs typeface="Arial"/>
              </a:rPr>
              <a:t>Einde periode 2 (april): prognose voor leerjaar 2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400"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>
                <a:cs typeface="Arial"/>
              </a:rPr>
              <a:t>Eventuele  voorbereiding vindt plaats in de </a:t>
            </a:r>
            <a:r>
              <a:rPr lang="nl-NL" sz="2400" err="1">
                <a:cs typeface="Arial"/>
              </a:rPr>
              <a:t>mentorles</a:t>
            </a:r>
            <a:r>
              <a:rPr lang="nl-NL" sz="2400">
                <a:cs typeface="Arial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>
                <a:cs typeface="Arial"/>
              </a:rPr>
              <a:t>Bij bijzonderheden neemt de mentor eerder contact op. </a:t>
            </a:r>
            <a:r>
              <a:rPr lang="nl-NL" sz="2400" i="1">
                <a:cs typeface="Arial"/>
              </a:rPr>
              <a:t>Ook ouders kunnen indien nodig eerder een gesprek aanvragen</a:t>
            </a:r>
            <a:r>
              <a:rPr lang="nl-NL" sz="2400">
                <a:cs typeface="Arial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>
                <a:cs typeface="Arial"/>
              </a:rPr>
              <a:t>Verantwoordelijkheid nemen is een zaak van school en thuis.</a:t>
            </a:r>
          </a:p>
        </p:txBody>
      </p:sp>
      <p:pic>
        <p:nvPicPr>
          <p:cNvPr id="5" name="Afbeelding 4" descr="WEREDI_ACCO-RGB-MEI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8" y="982582"/>
            <a:ext cx="280439" cy="93947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45885" y="982582"/>
            <a:ext cx="10447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Arial" panose="020B0604020202020204" pitchFamily="34" charset="0"/>
              </a:rPr>
              <a:t>Contact ouder-leerling-school </a:t>
            </a:r>
            <a:endParaRPr kumimoji="0" lang="nl-NL" sz="5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754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45885" y="2449093"/>
            <a:ext cx="7404475" cy="425912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400">
                <a:ea typeface="Verdana"/>
                <a:cs typeface="Arial"/>
              </a:rPr>
              <a:t>Agenda/ planner van school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>
                <a:ea typeface="Verdana"/>
                <a:cs typeface="Arial"/>
              </a:rPr>
              <a:t>Krijgen leerlingen in de eerste schoolweek</a:t>
            </a:r>
          </a:p>
          <a:p>
            <a:pPr marL="0" indent="0">
              <a:buNone/>
            </a:pPr>
            <a:endParaRPr lang="nl-NL" sz="2400">
              <a:ea typeface="Verdana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2400">
                <a:ea typeface="Verdana"/>
                <a:cs typeface="Arial"/>
              </a:rPr>
              <a:t>Leren plannen met agenda volgens vaste structuur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Arial"/>
              </a:rPr>
              <a:t>Vooral overzicht realiseren als het straks drukker wordt.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400">
                <a:ea typeface="Verdana" panose="020B0604030504040204" pitchFamily="34" charset="0"/>
                <a:cs typeface="Arial"/>
              </a:rPr>
              <a:t>Kijk samen naar agenda gebruik en kijk vooruit.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2200">
              <a:ea typeface="Verdana" panose="020B0604030504040204" pitchFamily="34" charset="0"/>
              <a:cs typeface="Arial"/>
            </a:endParaRPr>
          </a:p>
          <a:p>
            <a:pPr>
              <a:buFont typeface="Arial" panose="020B0604020202020204" pitchFamily="34" charset="0"/>
              <a:buChar char="•"/>
            </a:pPr>
            <a:endParaRPr lang="nl-NL" sz="2200">
              <a:ea typeface="Verdana" panose="020B0604030504040204" pitchFamily="34" charset="0"/>
              <a:cs typeface="Arial"/>
            </a:endParaRPr>
          </a:p>
          <a:p>
            <a:pPr marL="0" indent="0">
              <a:buNone/>
            </a:pPr>
            <a:endParaRPr lang="nl-NL" sz="240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 descr="WEREDI_ACCO-RGB-MEI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48" y="982582"/>
            <a:ext cx="280439" cy="939471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45884" y="998722"/>
            <a:ext cx="10118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nl-NL" sz="5400">
                <a:solidFill>
                  <a:prstClr val="black"/>
                </a:solidFill>
                <a:latin typeface="Calibri"/>
              </a:rPr>
              <a:t>Agenda / plannen en organiseren</a:t>
            </a:r>
          </a:p>
        </p:txBody>
      </p:sp>
    </p:spTree>
    <p:extLst>
      <p:ext uri="{BB962C8B-B14F-4D97-AF65-F5344CB8AC3E}">
        <p14:creationId xmlns:p14="http://schemas.microsoft.com/office/powerpoint/2010/main" val="255599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072538-b047-4a8e-94d0-e72fedde7c05">
      <Terms xmlns="http://schemas.microsoft.com/office/infopath/2007/PartnerControls"/>
    </lcf76f155ced4ddcb4097134ff3c332f>
    <TaxCatchAll xmlns="afb06b1e-42a4-4d9a-879b-602cd1e26c4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18A99B49587F4EBD3C230603D473D7" ma:contentTypeVersion="16" ma:contentTypeDescription="Een nieuw document maken." ma:contentTypeScope="" ma:versionID="a655f39fa411fa324bdefefbcb46c2ac">
  <xsd:schema xmlns:xsd="http://www.w3.org/2001/XMLSchema" xmlns:xs="http://www.w3.org/2001/XMLSchema" xmlns:p="http://schemas.microsoft.com/office/2006/metadata/properties" xmlns:ns2="3f072538-b047-4a8e-94d0-e72fedde7c05" xmlns:ns3="afb06b1e-42a4-4d9a-879b-602cd1e26c4c" targetNamespace="http://schemas.microsoft.com/office/2006/metadata/properties" ma:root="true" ma:fieldsID="a5090a5c1a913b6310331113ec914f1d" ns2:_="" ns3:_="">
    <xsd:import namespace="3f072538-b047-4a8e-94d0-e72fedde7c05"/>
    <xsd:import namespace="afb06b1e-42a4-4d9a-879b-602cd1e26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072538-b047-4a8e-94d0-e72fedde7c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1bddb5a6-813b-4703-8f12-be8ad64d59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b06b1e-42a4-4d9a-879b-602cd1e26c4c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88b9591-8191-4076-9ad5-e7e6b21391d2}" ma:internalName="TaxCatchAll" ma:showField="CatchAllData" ma:web="afb06b1e-42a4-4d9a-879b-602cd1e26c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B666E6-8531-45FC-8FB8-E1150B336D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18AF48-CD05-4A23-A236-58EED8A48045}">
  <ds:schemaRefs>
    <ds:schemaRef ds:uri="0b46632d-c3e5-4b1a-a5f2-bba837fa2862"/>
    <ds:schemaRef ds:uri="3985c9b6-faa5-49fe-a482-9ef2bcbad907"/>
    <ds:schemaRef ds:uri="df646315-8e61-4220-abc6-f83d2264b37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CBA8D59-B651-4A1F-86CC-53D6AD8405B9}"/>
</file>

<file path=docProps/app.xml><?xml version="1.0" encoding="utf-8"?>
<Properties xmlns="http://schemas.openxmlformats.org/officeDocument/2006/extended-properties" xmlns:vt="http://schemas.openxmlformats.org/officeDocument/2006/docPropsVTypes">
  <Template>PP-RvR.thmx</Template>
  <TotalTime>0</TotalTime>
  <Words>1039</Words>
  <Application>Microsoft Office PowerPoint</Application>
  <PresentationFormat>Breedbeeld</PresentationFormat>
  <Paragraphs>189</Paragraphs>
  <Slides>18</Slides>
  <Notes>15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19" baseType="lpstr">
      <vt:lpstr>Office-thema</vt:lpstr>
      <vt:lpstr>Informatieavond  &lt;klas&gt; Juni 2023  &lt;mentor 1&gt; &lt;mail 1&gt; &lt;mentor 2&gt; &lt;mail 2&gt;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Gebruiker van Microsoft Office</dc:creator>
  <cp:lastModifiedBy>Robert Janssen</cp:lastModifiedBy>
  <cp:revision>2</cp:revision>
  <dcterms:created xsi:type="dcterms:W3CDTF">2016-05-23T09:09:17Z</dcterms:created>
  <dcterms:modified xsi:type="dcterms:W3CDTF">2023-07-14T08:14:38Z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0x0101009DD1FCE01235AF4B994A0E089A96D92A</vt:lpwstr>
  </property>
  <property fmtid="{D5CDD505-2E9C-101B-9397-08002B2CF9AE}" pid="3" name="MediaServiceImageTags">
    <vt:lpwstr/>
  </property>
</Properties>
</file>