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72" r:id="rId5"/>
    <p:sldMasterId id="2147483648" r:id="rId6"/>
  </p:sldMasterIdLst>
  <p:notesMasterIdLst>
    <p:notesMasterId r:id="rId18"/>
  </p:notesMasterIdLst>
  <p:sldIdLst>
    <p:sldId id="299" r:id="rId7"/>
    <p:sldId id="277" r:id="rId8"/>
    <p:sldId id="300" r:id="rId9"/>
    <p:sldId id="295" r:id="rId10"/>
    <p:sldId id="293" r:id="rId11"/>
    <p:sldId id="291" r:id="rId12"/>
    <p:sldId id="303" r:id="rId13"/>
    <p:sldId id="306" r:id="rId14"/>
    <p:sldId id="284" r:id="rId15"/>
    <p:sldId id="305" r:id="rId16"/>
    <p:sldId id="30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lette van Cleef" initials="AvC" lastIdx="1" clrIdx="0">
    <p:extLst>
      <p:ext uri="{19B8F6BF-5375-455C-9EA6-DF929625EA0E}">
        <p15:presenceInfo xmlns:p15="http://schemas.microsoft.com/office/powerpoint/2012/main" userId="S::CLE@sgweredi.nl::1e3daa9e-52f4-4025-b67c-8af423b6b6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09963-6F1D-4D3B-900A-5D548BACA24C}" v="1" dt="2024-01-15T21:58:31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92D2B-38E8-4AA5-90C6-4F46460D0C57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AF61-0710-4036-AF7D-1E8100F852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2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DAF61-0710-4036-AF7D-1E8100F852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39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26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9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47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05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34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68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66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13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74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65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8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0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4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56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41120-68C2-C40A-87B2-AC9C8C8B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071E3B-0EBC-10F6-F666-549D41FFA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4B17E2-8FAA-B49B-54C9-7CA630B9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BCA-4A9E-49E9-9500-E1EF8F1A4856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552860-93F9-5859-E8B9-A5AE97A7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F86BD-A79E-6690-F9C2-9E87CA88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0F905-B72D-4F6A-A2B2-9F3E01472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85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90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64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9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82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0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13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C9CAB8-6CB5-8803-7165-A993D513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8B68B7-3B52-FE99-78E8-1F9DF26BA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DEAAE3-2970-0879-49ED-882040907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ABCA-4A9E-49E9-9500-E1EF8F1A4856}" type="datetimeFigureOut">
              <a:rPr lang="nl-NL" smtClean="0"/>
              <a:t>24-1-2024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01AB2D-D94A-FD85-7213-9B107D2D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B760A7-978D-989F-DE5A-5F46AEF54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F905-B72D-4F6A-A2B2-9F3E01472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1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4271E22-1F71-41CA-83BD-594F9A6C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91"/>
            <a:ext cx="9144000" cy="5143500"/>
          </a:xfrm>
          <a:prstGeom prst="rect">
            <a:avLst/>
          </a:prstGeom>
        </p:spPr>
      </p:pic>
      <p:sp>
        <p:nvSpPr>
          <p:cNvPr id="7" name="Ondertitel 6">
            <a:extLst>
              <a:ext uri="{FF2B5EF4-FFF2-40B4-BE49-F238E27FC236}">
                <a16:creationId xmlns:a16="http://schemas.microsoft.com/office/drawing/2014/main" id="{09E88EA9-F0E1-4C93-8A2A-CD755B0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57578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l-NL" sz="2400" b="1" dirty="0">
                <a:latin typeface="Arial"/>
                <a:cs typeface="Arial"/>
              </a:rPr>
              <a:t>Workshop:  hoe voer ik een loopbaangesprek met mijn kind?</a:t>
            </a:r>
          </a:p>
          <a:p>
            <a:endParaRPr lang="nl-NL" sz="2400" dirty="0"/>
          </a:p>
          <a:p>
            <a:r>
              <a:rPr lang="nl-NL" dirty="0">
                <a:latin typeface="Arial"/>
                <a:cs typeface="Arial"/>
              </a:rPr>
              <a:t>Karin </a:t>
            </a:r>
            <a:r>
              <a:rPr lang="nl-NL" err="1">
                <a:latin typeface="Arial"/>
                <a:cs typeface="Arial"/>
              </a:rPr>
              <a:t>Fellinga</a:t>
            </a:r>
            <a:endParaRPr lang="nl-NL">
              <a:latin typeface="Arial"/>
              <a:cs typeface="Arial"/>
            </a:endParaRPr>
          </a:p>
          <a:p>
            <a:r>
              <a:rPr lang="nl-NL" dirty="0">
                <a:latin typeface="Arial"/>
                <a:cs typeface="Arial"/>
              </a:rPr>
              <a:t>fll@sgweredi.nl</a:t>
            </a:r>
          </a:p>
          <a:p>
            <a:r>
              <a:rPr lang="nl-NL" dirty="0">
                <a:latin typeface="Arial"/>
                <a:cs typeface="Arial"/>
              </a:rPr>
              <a:t>23-01-2024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512A17-EB60-435D-A867-7B09A692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9" y="4277178"/>
            <a:ext cx="1505900" cy="12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345527-DEF8-4B80-CC85-C3A9251A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AB120BC-B78B-9527-A71B-9105FC11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B382F-C3BE-1ED3-DEF2-380A9A5C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/>
                <a:ea typeface="+mj-ea"/>
                <a:cs typeface="Arial"/>
              </a:rPr>
              <a:t>Tips over LOB-gesprekken met uw kind</a:t>
            </a:r>
            <a:endParaRPr lang="nl-NL" sz="2800" spc="-100" dirty="0">
              <a:latin typeface="Arial"/>
              <a:ea typeface="Cambri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/>
                <a:ea typeface="+mj-ea"/>
                <a:cs typeface="Arial"/>
              </a:rPr>
              <a:t>Het kiezen van een studie/opleiding</a:t>
            </a:r>
            <a:endParaRPr lang="nl-NL" sz="2800" spc="-100" dirty="0">
              <a:latin typeface="Arial"/>
              <a:ea typeface="Cambri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/>
                <a:ea typeface="+mj-ea"/>
                <a:cs typeface="Arial"/>
              </a:rPr>
              <a:t>Het bezoeken van een open dag en meeloopdagen</a:t>
            </a:r>
            <a:endParaRPr lang="nl-NL" sz="2800" spc="-100" dirty="0">
              <a:latin typeface="Arial"/>
              <a:ea typeface="Cambri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/>
                <a:ea typeface="+mj-ea"/>
                <a:cs typeface="Arial"/>
              </a:rPr>
              <a:t>De lob-jaarkalender van leerjaar 3</a:t>
            </a:r>
            <a:endParaRPr lang="nl-NL" sz="2800" spc="-100" dirty="0">
              <a:latin typeface="Arial"/>
              <a:ea typeface="Cambri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/>
                <a:ea typeface="+mj-ea"/>
                <a:cs typeface="Arial"/>
              </a:rPr>
              <a:t>Website van SG </a:t>
            </a:r>
            <a:r>
              <a:rPr lang="nl-NL" sz="2800" spc="-100" dirty="0" err="1">
                <a:latin typeface="Arial"/>
                <a:ea typeface="+mj-ea"/>
                <a:cs typeface="Arial"/>
              </a:rPr>
              <a:t>Were</a:t>
            </a:r>
            <a:r>
              <a:rPr lang="nl-NL" sz="2800" spc="-100" dirty="0">
                <a:latin typeface="Arial"/>
                <a:ea typeface="+mj-ea"/>
                <a:cs typeface="Arial"/>
              </a:rPr>
              <a:t> Di : tabblad ondersteuning                       loopbaanontwikkeling en begeleiding</a:t>
            </a:r>
            <a:endParaRPr lang="nl-NL" sz="2800" spc="-100" dirty="0">
              <a:latin typeface="Arial"/>
              <a:ea typeface="Cambria"/>
              <a:cs typeface="Arial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07590B8-5D46-2586-EF43-5B7F5AB8814E}"/>
              </a:ext>
            </a:extLst>
          </p:cNvPr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 studiekeuze stripboek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8BEB15-561A-2966-6B48-CC082AFE5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9AE9CF5-23C0-48CC-DC50-7A72E602FBE6}"/>
              </a:ext>
            </a:extLst>
          </p:cNvPr>
          <p:cNvSpPr/>
          <p:nvPr/>
        </p:nvSpPr>
        <p:spPr>
          <a:xfrm>
            <a:off x="3560050" y="494116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BD0A7-3D8D-E7EC-16B6-35F8A07B8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86E57F-2BE1-B885-E459-AA8C27DD7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D5B09-E2A0-481A-9614-4E570CDE46C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F8A2B94-3517-91BD-9277-28B4487A305E}"/>
              </a:ext>
            </a:extLst>
          </p:cNvPr>
          <p:cNvSpPr/>
          <p:nvPr/>
        </p:nvSpPr>
        <p:spPr>
          <a:xfrm>
            <a:off x="685799" y="1318022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nl-NL" sz="4000" b="1" dirty="0">
                <a:solidFill>
                  <a:srgbClr val="AE182E"/>
                </a:solidFill>
                <a:latin typeface="Gill Sans"/>
                <a:cs typeface="Arial" panose="020B0604020202020204" pitchFamily="34" charset="0"/>
              </a:rPr>
              <a:t>Vragen?</a:t>
            </a:r>
            <a:endParaRPr kumimoji="0" lang="nl-NL" altLang="nl-NL" sz="1800" b="0" i="0" u="none" strike="noStrike" kern="1200" cap="none" spc="0" normalizeH="0" baseline="0" noProof="0" dirty="0" bmk="_Hlk500254142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946EC2-EE89-7A14-6C60-444964BB9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86037"/>
            <a:ext cx="4032448" cy="285918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FB0A251-0133-2880-3538-F4F7A76C624F}"/>
              </a:ext>
            </a:extLst>
          </p:cNvPr>
          <p:cNvSpPr txBox="1"/>
          <p:nvPr/>
        </p:nvSpPr>
        <p:spPr>
          <a:xfrm>
            <a:off x="1043608" y="55892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gaat niet om wat je kiest, maar hoe je kiest.</a:t>
            </a:r>
          </a:p>
        </p:txBody>
      </p:sp>
    </p:spTree>
    <p:extLst>
      <p:ext uri="{BB962C8B-B14F-4D97-AF65-F5344CB8AC3E}">
        <p14:creationId xmlns:p14="http://schemas.microsoft.com/office/powerpoint/2010/main" val="23402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l-NL" sz="28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Loopbaanontwikkeling- en begeleiding</a:t>
            </a:r>
            <a:endParaRPr lang="nl-NL" sz="2800" spc="-100" dirty="0"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Ouders en LOB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Cambria"/>
                <a:cs typeface="Arial" panose="020B0604020202020204" pitchFamily="34" charset="0"/>
              </a:rPr>
              <a:t>De vijf loopbaancompetenties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Tips voor het voeren van een loopbaangesprek</a:t>
            </a:r>
            <a:endParaRPr lang="nl-NL" sz="2800" spc="-100" dirty="0"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Het studiekeuze stripboek</a:t>
            </a:r>
            <a:endParaRPr lang="nl-NL" sz="2800" spc="-100" dirty="0"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Vragen </a:t>
            </a:r>
            <a:endParaRPr lang="nl-NL" sz="2800" spc="-100" dirty="0">
              <a:latin typeface="Arial" panose="020B0604020202020204" pitchFamily="34" charset="0"/>
              <a:ea typeface="Cambri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8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560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BDD818-D141-11EC-B55E-71220DC1A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A36DC87-83F2-EB2D-A628-76E0AB4B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C2763C-9788-6A42-C7CB-2D930D7A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86" y="2060848"/>
            <a:ext cx="8261058" cy="37347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nl-NL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400" dirty="0">
                <a:latin typeface="Arial"/>
                <a:cs typeface="Arial"/>
              </a:rPr>
              <a:t>LOB is een afkorting voor loopbaan oriëntatie en begeleiding.</a:t>
            </a:r>
          </a:p>
          <a:p>
            <a:r>
              <a:rPr lang="nl-NL" sz="2400" dirty="0">
                <a:latin typeface="Arial"/>
                <a:cs typeface="Arial"/>
              </a:rPr>
              <a:t>Op SG Were Di geven we de voorkeur aan loopbaan </a:t>
            </a:r>
            <a:r>
              <a:rPr lang="nl-NL" sz="2400" b="1" dirty="0">
                <a:latin typeface="Arial"/>
                <a:cs typeface="Arial"/>
              </a:rPr>
              <a:t>ontwikkeling-</a:t>
            </a:r>
            <a:r>
              <a:rPr lang="nl-NL" sz="2400" dirty="0">
                <a:latin typeface="Arial"/>
                <a:cs typeface="Arial"/>
              </a:rPr>
              <a:t> en begeleiding.</a:t>
            </a:r>
          </a:p>
          <a:p>
            <a:r>
              <a:rPr lang="nl-NL" sz="2400" dirty="0">
                <a:latin typeface="Arial"/>
                <a:cs typeface="Arial"/>
              </a:rPr>
              <a:t>Op school begeleiden wij uw kind van leerjaar 1 tot en met leerjaar 4 in dit proces in een doorlopende leerlijn.</a:t>
            </a: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3D3DE6-D38D-5AD1-CE7B-9602D2E225AD}"/>
              </a:ext>
            </a:extLst>
          </p:cNvPr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rgbClr val="AE182E"/>
                </a:solidFill>
                <a:latin typeface="Calibri"/>
              </a:rPr>
              <a:t>Wat is LOB?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F5BE9C-F875-D9B0-4E70-D15FA569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564903"/>
            <a:ext cx="8113706" cy="3713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effectLst/>
              <a:latin typeface="+mj-lt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3614" y="1125912"/>
            <a:ext cx="839677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Mentimeter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rgbClr val="AE182E"/>
                </a:solidFill>
                <a:latin typeface="Calibri"/>
              </a:rPr>
              <a:t>Ga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naar de site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mentimeter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gebruik de code 29437470 of scan de QR code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77C7A6F-E7E4-3CDF-2557-972D68A56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58" y="3017838"/>
            <a:ext cx="3568883" cy="26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658" y="2520191"/>
            <a:ext cx="8229600" cy="37577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sz="2400" dirty="0">
              <a:latin typeface="Arial"/>
              <a:cs typeface="Aria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4226" y="1167157"/>
            <a:ext cx="839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Ouders en LOB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3A3BF-897C-D4CD-C013-0F64CB8B5C4E}"/>
              </a:ext>
            </a:extLst>
          </p:cNvPr>
          <p:cNvSpPr txBox="1"/>
          <p:nvPr/>
        </p:nvSpPr>
        <p:spPr>
          <a:xfrm>
            <a:off x="519068" y="2390862"/>
            <a:ext cx="743998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Calibri"/>
              </a:rPr>
              <a:t>De </a:t>
            </a:r>
            <a:r>
              <a:rPr lang="en-US" sz="2000" err="1">
                <a:latin typeface="Arial"/>
                <a:cs typeface="Calibri"/>
              </a:rPr>
              <a:t>rol</a:t>
            </a:r>
            <a:r>
              <a:rPr lang="en-US" sz="2000" dirty="0">
                <a:latin typeface="Arial"/>
                <a:cs typeface="Calibri"/>
              </a:rPr>
              <a:t> van de </a:t>
            </a:r>
            <a:r>
              <a:rPr lang="en-US" sz="2000" err="1">
                <a:latin typeface="Arial"/>
                <a:cs typeface="Calibri"/>
              </a:rPr>
              <a:t>ouder</a:t>
            </a:r>
            <a:r>
              <a:rPr lang="en-US" sz="2000" dirty="0">
                <a:latin typeface="Arial"/>
                <a:cs typeface="Calibri"/>
              </a:rPr>
              <a:t> is </a:t>
            </a:r>
            <a:r>
              <a:rPr lang="en-US" sz="2000" err="1">
                <a:latin typeface="Arial"/>
                <a:cs typeface="Calibri"/>
              </a:rPr>
              <a:t>voor</a:t>
            </a:r>
            <a:r>
              <a:rPr lang="en-US" sz="2000" dirty="0">
                <a:latin typeface="Arial"/>
                <a:cs typeface="Calibri"/>
              </a:rPr>
              <a:t> </a:t>
            </a:r>
            <a:r>
              <a:rPr lang="en-US" sz="2000" err="1">
                <a:latin typeface="Arial"/>
                <a:cs typeface="Calibri"/>
              </a:rPr>
              <a:t>jongeren</a:t>
            </a:r>
            <a:r>
              <a:rPr lang="en-US" sz="2000" dirty="0">
                <a:latin typeface="Arial"/>
                <a:cs typeface="Calibri"/>
              </a:rPr>
              <a:t> </a:t>
            </a:r>
            <a:r>
              <a:rPr lang="en-US" sz="2000" err="1">
                <a:latin typeface="Arial"/>
                <a:cs typeface="Calibri"/>
              </a:rPr>
              <a:t>belangrijk</a:t>
            </a:r>
            <a:r>
              <a:rPr lang="en-US" sz="2000" dirty="0">
                <a:latin typeface="Arial"/>
                <a:cs typeface="Calibri"/>
              </a:rPr>
              <a:t>.</a:t>
            </a:r>
          </a:p>
          <a:p>
            <a:endParaRPr lang="en-US" sz="2000" dirty="0">
              <a:latin typeface="Arial"/>
              <a:cs typeface="Calibri"/>
            </a:endParaRPr>
          </a:p>
          <a:p>
            <a:r>
              <a:rPr lang="en-US" sz="2000" dirty="0">
                <a:latin typeface="Arial"/>
                <a:cs typeface="Calibri"/>
              </a:rPr>
              <a:t>De </a:t>
            </a:r>
            <a:r>
              <a:rPr lang="en-US" sz="2000" err="1">
                <a:latin typeface="Arial"/>
                <a:cs typeface="Calibri"/>
              </a:rPr>
              <a:t>ouder</a:t>
            </a:r>
            <a:r>
              <a:rPr lang="en-US" sz="2000" dirty="0">
                <a:latin typeface="Arial"/>
                <a:cs typeface="Calibri"/>
              </a:rPr>
              <a:t> </a:t>
            </a:r>
            <a:r>
              <a:rPr lang="en-US" sz="2000" err="1">
                <a:latin typeface="Arial"/>
                <a:cs typeface="Calibri"/>
              </a:rPr>
              <a:t>kent</a:t>
            </a:r>
            <a:r>
              <a:rPr lang="en-US" sz="2000" dirty="0">
                <a:latin typeface="Arial"/>
                <a:cs typeface="Calibri"/>
              </a:rPr>
              <a:t> het kind het </a:t>
            </a:r>
            <a:r>
              <a:rPr lang="en-US" sz="2000" err="1">
                <a:latin typeface="Arial"/>
                <a:cs typeface="Calibri"/>
              </a:rPr>
              <a:t>beste</a:t>
            </a:r>
            <a:r>
              <a:rPr lang="en-US" sz="2000" dirty="0">
                <a:latin typeface="Arial"/>
                <a:cs typeface="Calibri"/>
              </a:rPr>
              <a:t>.</a:t>
            </a:r>
          </a:p>
          <a:p>
            <a:endParaRPr lang="en-US" sz="2000" dirty="0">
              <a:latin typeface="Arial"/>
              <a:cs typeface="Calibri"/>
            </a:endParaRPr>
          </a:p>
          <a:p>
            <a:r>
              <a:rPr lang="en-US" sz="2000" err="1">
                <a:latin typeface="Arial"/>
                <a:cs typeface="Calibri"/>
              </a:rPr>
              <a:t>Jongeren</a:t>
            </a:r>
            <a:r>
              <a:rPr lang="en-US" sz="2000" dirty="0">
                <a:latin typeface="Arial"/>
                <a:cs typeface="Calibri"/>
              </a:rPr>
              <a:t> </a:t>
            </a:r>
            <a:r>
              <a:rPr lang="en-US" sz="2000" err="1">
                <a:latin typeface="Arial"/>
                <a:cs typeface="Calibri"/>
              </a:rPr>
              <a:t>willen</a:t>
            </a:r>
            <a:r>
              <a:rPr lang="en-US" sz="2000" dirty="0">
                <a:latin typeface="Arial"/>
                <a:cs typeface="Calibri"/>
              </a:rPr>
              <a:t> </a:t>
            </a:r>
            <a:r>
              <a:rPr lang="en-US" sz="2000" err="1">
                <a:latin typeface="Arial"/>
                <a:cs typeface="Calibri"/>
              </a:rPr>
              <a:t>gehoord</a:t>
            </a:r>
            <a:r>
              <a:rPr lang="en-US" sz="2000" dirty="0">
                <a:latin typeface="Arial"/>
                <a:cs typeface="Calibri"/>
              </a:rPr>
              <a:t> </a:t>
            </a:r>
            <a:r>
              <a:rPr lang="en-US" sz="2000" err="1">
                <a:latin typeface="Arial"/>
                <a:cs typeface="Calibri"/>
              </a:rPr>
              <a:t>en</a:t>
            </a:r>
            <a:r>
              <a:rPr lang="en-US" sz="2000" dirty="0">
                <a:latin typeface="Arial"/>
                <a:cs typeface="Calibri"/>
              </a:rPr>
              <a:t> </a:t>
            </a:r>
            <a:r>
              <a:rPr lang="en-US" sz="2000" err="1">
                <a:latin typeface="Arial"/>
                <a:cs typeface="Calibri"/>
              </a:rPr>
              <a:t>gezien</a:t>
            </a:r>
            <a:r>
              <a:rPr lang="en-US" sz="2000" dirty="0">
                <a:latin typeface="Arial"/>
                <a:cs typeface="Calibri"/>
              </a:rPr>
              <a:t> </a:t>
            </a:r>
            <a:r>
              <a:rPr lang="en-US" sz="2000" err="1">
                <a:latin typeface="Arial"/>
                <a:cs typeface="Calibri"/>
              </a:rPr>
              <a:t>worden</a:t>
            </a:r>
            <a:r>
              <a:rPr lang="en-US" sz="2000" dirty="0">
                <a:latin typeface="Arial"/>
                <a:cs typeface="Calibri"/>
              </a:rPr>
              <a:t>.</a:t>
            </a:r>
          </a:p>
          <a:p>
            <a:endParaRPr lang="en-US" sz="2000" dirty="0">
              <a:latin typeface="Arial"/>
              <a:cs typeface="Calibri"/>
            </a:endParaRPr>
          </a:p>
          <a:p>
            <a:r>
              <a:rPr lang="en-US" sz="2000" dirty="0">
                <a:latin typeface="Arial"/>
                <a:cs typeface="Calibri"/>
              </a:rPr>
              <a:t>De </a:t>
            </a:r>
            <a:r>
              <a:rPr lang="en-US" sz="2000" err="1">
                <a:latin typeface="Arial"/>
                <a:cs typeface="Calibri"/>
              </a:rPr>
              <a:t>ouder</a:t>
            </a:r>
            <a:r>
              <a:rPr lang="en-US" sz="2000" dirty="0">
                <a:latin typeface="Arial"/>
                <a:cs typeface="Calibri"/>
              </a:rPr>
              <a:t> </a:t>
            </a:r>
            <a:r>
              <a:rPr lang="en-US" sz="2000" err="1">
                <a:latin typeface="Arial"/>
                <a:cs typeface="Calibri"/>
              </a:rPr>
              <a:t>kan</a:t>
            </a:r>
            <a:r>
              <a:rPr lang="en-US" sz="2000" dirty="0">
                <a:latin typeface="Arial"/>
                <a:cs typeface="Calibri"/>
              </a:rPr>
              <a:t> de </a:t>
            </a:r>
            <a:r>
              <a:rPr lang="en-US" sz="2000" err="1">
                <a:latin typeface="Arial"/>
                <a:cs typeface="Calibri"/>
              </a:rPr>
              <a:t>jongere</a:t>
            </a:r>
            <a:r>
              <a:rPr lang="en-US" sz="2000" dirty="0">
                <a:latin typeface="Arial"/>
                <a:cs typeface="Calibri"/>
              </a:rPr>
              <a:t> </a:t>
            </a:r>
            <a:r>
              <a:rPr lang="en-US" sz="2000" err="1">
                <a:latin typeface="Arial"/>
                <a:cs typeface="Calibri"/>
              </a:rPr>
              <a:t>helpen</a:t>
            </a:r>
            <a:r>
              <a:rPr lang="en-US" sz="2000" dirty="0">
                <a:latin typeface="Arial"/>
                <a:cs typeface="Calibri"/>
              </a:rPr>
              <a:t> met </a:t>
            </a:r>
            <a:r>
              <a:rPr lang="en-US" sz="2000" err="1">
                <a:latin typeface="Arial"/>
                <a:cs typeface="Calibri"/>
              </a:rPr>
              <a:t>leren</a:t>
            </a:r>
            <a:r>
              <a:rPr lang="en-US" sz="2000" dirty="0">
                <a:latin typeface="Arial"/>
                <a:cs typeface="Calibri"/>
              </a:rPr>
              <a:t> </a:t>
            </a:r>
            <a:r>
              <a:rPr lang="en-US" sz="2000" err="1">
                <a:latin typeface="Arial"/>
                <a:cs typeface="Calibri"/>
              </a:rPr>
              <a:t>kiezen</a:t>
            </a:r>
            <a:r>
              <a:rPr lang="en-US" sz="2000" dirty="0">
                <a:latin typeface="Arial"/>
                <a:cs typeface="Calibri"/>
              </a:rPr>
              <a:t>.</a:t>
            </a:r>
          </a:p>
          <a:p>
            <a:endParaRPr lang="en-US" sz="2000" b="1" dirty="0">
              <a:latin typeface="Arial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8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nl-NL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000" spc="-100" dirty="0">
              <a:solidFill>
                <a:srgbClr val="675E47"/>
              </a:solidFill>
              <a:latin typeface="Cambria"/>
              <a:ea typeface="Cambri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l-NL" sz="4000" b="1" dirty="0">
                <a:solidFill>
                  <a:srgbClr val="AE182E"/>
                </a:solidFill>
                <a:latin typeface="Calibri"/>
                <a:cs typeface="Calibri"/>
              </a:rPr>
              <a:t>De vijf loopbaancompetenties</a:t>
            </a:r>
            <a:endParaRPr lang="nl-NL" sz="4000" b="1" i="0" u="none" strike="noStrike" kern="1200" cap="none" spc="0" normalizeH="0" baseline="0" noProof="0" dirty="0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0A9E4C-BC3D-4F04-A2F7-E2BE48D7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pic>
        <p:nvPicPr>
          <p:cNvPr id="2" name="Picture 1" descr="A diagram of a multicolored circle&#10;&#10;Description automatically generated">
            <a:extLst>
              <a:ext uri="{FF2B5EF4-FFF2-40B4-BE49-F238E27FC236}">
                <a16:creationId xmlns:a16="http://schemas.microsoft.com/office/drawing/2014/main" id="{99E4C60E-0F71-A524-109A-6018A855B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33" y="2114550"/>
            <a:ext cx="4596467" cy="453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FB491-A588-1054-AE93-918AFB9E0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A04DA00-758B-AACE-CCF6-881802BD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D74906-21D2-59B7-F229-D1C69045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nl-NL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1B8C1A-89E7-9DEB-F9A4-90726A43C31F}"/>
              </a:ext>
            </a:extLst>
          </p:cNvPr>
          <p:cNvSpPr txBox="1"/>
          <p:nvPr/>
        </p:nvSpPr>
        <p:spPr>
          <a:xfrm>
            <a:off x="5082884" y="1196752"/>
            <a:ext cx="370942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l-NL" sz="4000" b="1" dirty="0">
                <a:solidFill>
                  <a:srgbClr val="AE182E"/>
                </a:solidFill>
                <a:latin typeface="Calibri"/>
                <a:cs typeface="Calibri"/>
              </a:rPr>
              <a:t>LOB-gesprek</a:t>
            </a:r>
            <a:endParaRPr lang="nl-NL" sz="4000" b="1" i="0" u="none" strike="noStrike" kern="1200" cap="none" spc="0" normalizeH="0" baseline="0" noProof="0" dirty="0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3A0786-D729-5578-3F8C-7B3DFD7C0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F771A28A-149C-98FA-7FC6-4845D0E6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91" y="1200500"/>
            <a:ext cx="4615080" cy="5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C01478-2248-B7A5-A6A3-B88A6DC3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9AE9781-27AA-6B58-B0FF-E14880E2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8C16FF-C4C3-9284-2AD7-7ED32720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8" y="2060848"/>
            <a:ext cx="8229600" cy="4217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nl-NL" sz="18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nl-NL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000" spc="-100" dirty="0">
              <a:solidFill>
                <a:srgbClr val="675E47"/>
              </a:solidFill>
              <a:latin typeface="Cambria"/>
              <a:ea typeface="Cambria"/>
              <a:cs typeface="+mj-cs"/>
            </a:endParaRPr>
          </a:p>
          <a:p>
            <a:pPr marL="0" indent="0">
              <a:buNone/>
            </a:pPr>
            <a:endParaRPr lang="nl-NL" sz="2400" spc="-100" dirty="0">
              <a:solidFill>
                <a:srgbClr val="675E47"/>
              </a:solidFill>
              <a:latin typeface="Cambria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9B1BCB5-035A-DCD2-4F04-9CDB2A1D2778}"/>
              </a:ext>
            </a:extLst>
          </p:cNvPr>
          <p:cNvSpPr txBox="1"/>
          <p:nvPr/>
        </p:nvSpPr>
        <p:spPr>
          <a:xfrm>
            <a:off x="395536" y="1196752"/>
            <a:ext cx="83967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l-NL" sz="4000" b="1" dirty="0">
                <a:solidFill>
                  <a:srgbClr val="AE182E"/>
                </a:solidFill>
                <a:latin typeface="Calibri"/>
                <a:cs typeface="Calibri"/>
              </a:rPr>
              <a:t>Tips voeren LOB-gesprek</a:t>
            </a:r>
            <a:endParaRPr lang="nl-NL" sz="4000" b="1" i="0" u="none" strike="noStrike" kern="1200" cap="none" spc="0" normalizeH="0" baseline="0" noProof="0" dirty="0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795B28-05C9-04B5-5DE7-62351E6F1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2" y="6061914"/>
            <a:ext cx="2029108" cy="65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DA1B86-3413-552E-CF66-DF18797D7BE3}"/>
              </a:ext>
            </a:extLst>
          </p:cNvPr>
          <p:cNvSpPr txBox="1"/>
          <p:nvPr/>
        </p:nvSpPr>
        <p:spPr>
          <a:xfrm>
            <a:off x="660633" y="2217839"/>
            <a:ext cx="737706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err="1">
                <a:latin typeface="Arial"/>
                <a:cs typeface="Calibri"/>
              </a:rPr>
              <a:t>Dialoog</a:t>
            </a:r>
            <a:r>
              <a:rPr lang="en-US" sz="2800" dirty="0">
                <a:latin typeface="Arial"/>
                <a:cs typeface="Calibri"/>
              </a:rPr>
              <a:t>: </a:t>
            </a:r>
            <a:r>
              <a:rPr lang="en-US" sz="2800" err="1">
                <a:latin typeface="Arial"/>
                <a:cs typeface="Calibri"/>
              </a:rPr>
              <a:t>praat</a:t>
            </a:r>
            <a:r>
              <a:rPr lang="en-US" sz="2800" dirty="0">
                <a:latin typeface="Arial"/>
                <a:cs typeface="Calibri"/>
              </a:rPr>
              <a:t> met je kind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Calibri"/>
              </a:rPr>
              <a:t>Maak </a:t>
            </a:r>
            <a:r>
              <a:rPr lang="en-US" sz="2800" err="1">
                <a:latin typeface="Arial"/>
                <a:cs typeface="Calibri"/>
              </a:rPr>
              <a:t>echt</a:t>
            </a:r>
            <a:r>
              <a:rPr lang="en-US" sz="2800" dirty="0">
                <a:latin typeface="Arial"/>
                <a:cs typeface="Calibri"/>
              </a:rPr>
              <a:t> contact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Calibri"/>
              </a:rPr>
              <a:t>Ben </a:t>
            </a:r>
            <a:r>
              <a:rPr lang="en-US" sz="2800" dirty="0" err="1">
                <a:latin typeface="Arial"/>
                <a:cs typeface="Calibri"/>
              </a:rPr>
              <a:t>oprecht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nieuwsgierig</a:t>
            </a:r>
            <a:endParaRPr lang="en-US" sz="2800" err="1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Calibri"/>
              </a:rPr>
              <a:t>Stel </a:t>
            </a:r>
            <a:r>
              <a:rPr lang="en-US" sz="2800" dirty="0" err="1">
                <a:latin typeface="Arial"/>
                <a:cs typeface="Calibri"/>
              </a:rPr>
              <a:t>kleine</a:t>
            </a:r>
            <a:r>
              <a:rPr lang="en-US" sz="2800" dirty="0">
                <a:latin typeface="Arial"/>
                <a:cs typeface="Calibri"/>
              </a:rPr>
              <a:t>, open </a:t>
            </a:r>
            <a:r>
              <a:rPr lang="en-US" sz="2800" dirty="0" err="1">
                <a:latin typeface="Arial"/>
                <a:cs typeface="Calibri"/>
              </a:rPr>
              <a:t>vragen</a:t>
            </a:r>
            <a:r>
              <a:rPr lang="en-US" sz="2800" dirty="0">
                <a:latin typeface="Arial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Calibri"/>
              </a:rPr>
              <a:t>Zet de </a:t>
            </a:r>
            <a:r>
              <a:rPr lang="en-US" sz="2800" err="1">
                <a:latin typeface="Arial"/>
                <a:cs typeface="Calibri"/>
              </a:rPr>
              <a:t>ander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err="1">
                <a:latin typeface="Arial"/>
                <a:cs typeface="Calibri"/>
              </a:rPr>
              <a:t>aan</a:t>
            </a:r>
            <a:r>
              <a:rPr lang="en-US" sz="2800" dirty="0">
                <a:latin typeface="Arial"/>
                <a:cs typeface="Calibri"/>
              </a:rPr>
              <a:t> het </a:t>
            </a:r>
            <a:r>
              <a:rPr lang="en-US" sz="2800" err="1">
                <a:latin typeface="Arial"/>
                <a:cs typeface="Calibri"/>
              </a:rPr>
              <a:t>denken</a:t>
            </a:r>
            <a:endParaRPr lang="en-US" sz="2800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Calibri"/>
              </a:rPr>
              <a:t>Ga </a:t>
            </a:r>
            <a:r>
              <a:rPr lang="en-US" sz="2800" err="1">
                <a:latin typeface="Arial"/>
                <a:cs typeface="Calibri"/>
              </a:rPr>
              <a:t>uit</a:t>
            </a:r>
            <a:r>
              <a:rPr lang="en-US" sz="2800" dirty="0">
                <a:latin typeface="Arial"/>
                <a:cs typeface="Calibri"/>
              </a:rPr>
              <a:t> van </a:t>
            </a:r>
            <a:r>
              <a:rPr lang="en-US" sz="2800" err="1">
                <a:latin typeface="Arial"/>
                <a:cs typeface="Calibri"/>
              </a:rPr>
              <a:t>kwaliteiten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err="1">
                <a:latin typeface="Arial"/>
                <a:cs typeface="Calibri"/>
              </a:rPr>
              <a:t>en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err="1">
                <a:latin typeface="Arial"/>
                <a:cs typeface="Calibri"/>
              </a:rPr>
              <a:t>talenten</a:t>
            </a:r>
            <a:endParaRPr lang="en-US" sz="2800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Calibri"/>
              </a:rPr>
              <a:t>Zoom in op </a:t>
            </a:r>
            <a:r>
              <a:rPr lang="en-US" sz="2800" dirty="0" err="1">
                <a:latin typeface="Arial"/>
                <a:cs typeface="Calibri"/>
              </a:rPr>
              <a:t>ervaringen</a:t>
            </a:r>
            <a:endParaRPr lang="en-US" sz="2800" dirty="0">
              <a:latin typeface="Arial"/>
              <a:cs typeface="Calibri"/>
            </a:endParaRPr>
          </a:p>
          <a:p>
            <a:endParaRPr lang="en-US" sz="2000" dirty="0">
              <a:latin typeface="Arial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AAF4F-2196-442D-9600-0CFCC27ECDD7}"/>
              </a:ext>
            </a:extLst>
          </p:cNvPr>
          <p:cNvSpPr txBox="1"/>
          <p:nvPr/>
        </p:nvSpPr>
        <p:spPr>
          <a:xfrm>
            <a:off x="1342238" y="5583922"/>
            <a:ext cx="48393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Calibri"/>
              </a:rPr>
              <a:t>De </a:t>
            </a:r>
            <a:r>
              <a:rPr lang="en-US" sz="2800" b="1" err="1">
                <a:latin typeface="Arial"/>
                <a:cs typeface="Calibri"/>
              </a:rPr>
              <a:t>ouder</a:t>
            </a:r>
            <a:r>
              <a:rPr lang="en-US" sz="2800" b="1" dirty="0">
                <a:latin typeface="Arial"/>
                <a:cs typeface="Calibri"/>
              </a:rPr>
              <a:t> </a:t>
            </a:r>
            <a:r>
              <a:rPr lang="en-US" sz="2800" b="1" err="1">
                <a:latin typeface="Arial"/>
                <a:cs typeface="Calibri"/>
              </a:rPr>
              <a:t>geeft</a:t>
            </a:r>
            <a:r>
              <a:rPr lang="en-US" sz="2800" b="1" dirty="0">
                <a:latin typeface="Arial"/>
                <a:cs typeface="Calibri"/>
              </a:rPr>
              <a:t> </a:t>
            </a:r>
            <a:r>
              <a:rPr lang="en-US" sz="2800" b="1" err="1">
                <a:latin typeface="Arial"/>
                <a:cs typeface="Calibri"/>
              </a:rPr>
              <a:t>richting</a:t>
            </a:r>
            <a:r>
              <a:rPr lang="en-US" sz="2800" b="1" dirty="0">
                <a:latin typeface="Arial"/>
                <a:cs typeface="Calibri"/>
              </a:rPr>
              <a:t> </a:t>
            </a:r>
            <a:r>
              <a:rPr lang="en-US" sz="2800" b="1" err="1">
                <a:latin typeface="Arial"/>
                <a:cs typeface="Calibri"/>
              </a:rPr>
              <a:t>en</a:t>
            </a:r>
            <a:r>
              <a:rPr lang="en-US" sz="2800" b="1" dirty="0">
                <a:latin typeface="Arial"/>
                <a:cs typeface="Calibri"/>
              </a:rPr>
              <a:t> het kind </a:t>
            </a:r>
            <a:r>
              <a:rPr lang="en-US" sz="2800" b="1" err="1">
                <a:latin typeface="Arial"/>
                <a:cs typeface="Calibri"/>
              </a:rPr>
              <a:t>stuurt</a:t>
            </a:r>
            <a:r>
              <a:rPr lang="en-US" sz="2800" b="1" dirty="0">
                <a:latin typeface="Arial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5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D5B09-E2A0-481A-9614-4E570CDE46C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D885B52-5220-485E-9AA2-045B0D7B132C}"/>
              </a:ext>
            </a:extLst>
          </p:cNvPr>
          <p:cNvSpPr/>
          <p:nvPr/>
        </p:nvSpPr>
        <p:spPr>
          <a:xfrm>
            <a:off x="591423" y="2723178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kumimoji="0" lang="nl-NL" altLang="nl-NL" sz="4000" b="1" i="0" u="none" strike="noStrike" kern="1200" cap="none" spc="0" normalizeH="0" baseline="0" noProof="0" dirty="0" bmk="_Hlk500254142">
                <a:ln>
                  <a:noFill/>
                </a:ln>
                <a:solidFill>
                  <a:srgbClr val="AE182E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Tips voor ouders</a:t>
            </a:r>
            <a:endParaRPr kumimoji="0" lang="nl-NL" altLang="nl-NL" sz="1800" b="0" i="0" u="none" strike="noStrike" kern="1200" cap="none" spc="0" normalizeH="0" baseline="0" noProof="0" dirty="0" bmk="_Hlk500254142">
              <a:ln>
                <a:noFill/>
              </a:ln>
              <a:solidFill>
                <a:srgbClr val="AE18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5CB2F3-D353-4CDB-A0F6-C490D688E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81117"/>
              </p:ext>
            </p:extLst>
          </p:nvPr>
        </p:nvGraphicFramePr>
        <p:xfrm>
          <a:off x="650146" y="1226889"/>
          <a:ext cx="7653100" cy="530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885">
                  <a:extLst>
                    <a:ext uri="{9D8B030D-6E8A-4147-A177-3AD203B41FA5}">
                      <a16:colId xmlns:a16="http://schemas.microsoft.com/office/drawing/2014/main" val="3944516893"/>
                    </a:ext>
                  </a:extLst>
                </a:gridCol>
                <a:gridCol w="5089215">
                  <a:extLst>
                    <a:ext uri="{9D8B030D-6E8A-4147-A177-3AD203B41FA5}">
                      <a16:colId xmlns:a16="http://schemas.microsoft.com/office/drawing/2014/main" val="2011111519"/>
                    </a:ext>
                  </a:extLst>
                </a:gridCol>
              </a:tblGrid>
              <a:tr h="770738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/>
                        </a:rPr>
                        <a:t>Vragen</a:t>
                      </a:r>
                      <a:r>
                        <a:rPr lang="en-US" sz="2000" dirty="0">
                          <a:latin typeface="Arial"/>
                        </a:rPr>
                        <a:t> van kind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/>
                        </a:rPr>
                        <a:t>Vragen</a:t>
                      </a:r>
                      <a:r>
                        <a:rPr lang="en-US" sz="2000" dirty="0">
                          <a:latin typeface="Arial"/>
                        </a:rPr>
                        <a:t> van </a:t>
                      </a:r>
                      <a:r>
                        <a:rPr lang="en-US" sz="2000" dirty="0" err="1">
                          <a:latin typeface="Arial"/>
                        </a:rPr>
                        <a:t>ouder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aan</a:t>
                      </a:r>
                      <a:r>
                        <a:rPr lang="en-US" sz="2000" dirty="0">
                          <a:latin typeface="Arial"/>
                        </a:rPr>
                        <a:t> kind</a:t>
                      </a:r>
                      <a:endParaRPr lang="en-US" sz="2000" dirty="0" err="1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06502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Wie ben </a:t>
                      </a:r>
                      <a:r>
                        <a:rPr lang="en-US" sz="2000" err="1">
                          <a:latin typeface="Arial"/>
                        </a:rPr>
                        <a:t>ik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  <a:endParaRPr lang="en-US" sz="2000"/>
                    </a:p>
                    <a:p>
                      <a:pPr lvl="0">
                        <a:buNone/>
                      </a:pPr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err="1">
                          <a:latin typeface="Arial"/>
                        </a:rPr>
                        <a:t>kan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ik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dirty="0" err="1">
                          <a:latin typeface="Arial"/>
                        </a:rPr>
                        <a:t>gaat</a:t>
                      </a:r>
                      <a:r>
                        <a:rPr lang="en-US" sz="2000" dirty="0">
                          <a:latin typeface="Arial"/>
                        </a:rPr>
                        <a:t> er </a:t>
                      </a:r>
                      <a:r>
                        <a:rPr lang="en-US" sz="2000" dirty="0" err="1">
                          <a:latin typeface="Arial"/>
                        </a:rPr>
                        <a:t>goed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 err="1">
                          <a:latin typeface="Arial"/>
                        </a:rPr>
                        <a:t>Waar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krijg</a:t>
                      </a:r>
                      <a:r>
                        <a:rPr lang="en-US" sz="2000" dirty="0">
                          <a:latin typeface="Arial"/>
                        </a:rPr>
                        <a:t> je </a:t>
                      </a:r>
                      <a:r>
                        <a:rPr lang="en-US" sz="2000" dirty="0" err="1">
                          <a:latin typeface="Arial"/>
                        </a:rPr>
                        <a:t>complimenten</a:t>
                      </a:r>
                      <a:r>
                        <a:rPr lang="en-US" sz="2000" dirty="0">
                          <a:latin typeface="Arial"/>
                        </a:rPr>
                        <a:t> over?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96149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err="1">
                          <a:latin typeface="Arial"/>
                        </a:rPr>
                        <a:t>wil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ik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err="1">
                          <a:latin typeface="Arial"/>
                        </a:rPr>
                        <a:t>drijft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mij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dirty="0" err="1">
                          <a:latin typeface="Arial"/>
                        </a:rPr>
                        <a:t>vind</a:t>
                      </a:r>
                      <a:r>
                        <a:rPr lang="en-US" sz="2000" dirty="0">
                          <a:latin typeface="Arial"/>
                        </a:rPr>
                        <a:t> je </a:t>
                      </a:r>
                      <a:r>
                        <a:rPr lang="en-US" sz="2000" dirty="0" err="1">
                          <a:latin typeface="Arial"/>
                        </a:rPr>
                        <a:t>echt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interessant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err="1">
                          <a:latin typeface="Arial"/>
                        </a:rPr>
                        <a:t>Waar</a:t>
                      </a:r>
                      <a:r>
                        <a:rPr lang="en-US" sz="2000" dirty="0">
                          <a:latin typeface="Arial"/>
                        </a:rPr>
                        <a:t> word je </a:t>
                      </a:r>
                      <a:r>
                        <a:rPr lang="en-US" sz="2000" err="1">
                          <a:latin typeface="Arial"/>
                        </a:rPr>
                        <a:t>blij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en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enthousiast</a:t>
                      </a:r>
                      <a:r>
                        <a:rPr lang="en-US" sz="2000" dirty="0">
                          <a:latin typeface="Arial"/>
                        </a:rPr>
                        <a:t> van?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 err="1">
                          <a:latin typeface="Arial"/>
                        </a:rPr>
                        <a:t>Waar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wil</a:t>
                      </a:r>
                      <a:r>
                        <a:rPr lang="en-US" sz="2000" dirty="0">
                          <a:latin typeface="Arial"/>
                        </a:rPr>
                        <a:t> je </a:t>
                      </a:r>
                      <a:r>
                        <a:rPr lang="en-US" sz="2000" dirty="0" err="1">
                          <a:latin typeface="Arial"/>
                        </a:rPr>
                        <a:t>moeite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voor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doen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74757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Welk </a:t>
                      </a:r>
                      <a:r>
                        <a:rPr lang="en-US" sz="2000" err="1">
                          <a:latin typeface="Arial"/>
                        </a:rPr>
                        <a:t>soort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werk</a:t>
                      </a:r>
                      <a:r>
                        <a:rPr lang="en-US" sz="2000" dirty="0">
                          <a:latin typeface="Arial"/>
                        </a:rPr>
                        <a:t> past </a:t>
                      </a:r>
                      <a:r>
                        <a:rPr lang="en-US" sz="2000" err="1">
                          <a:latin typeface="Arial"/>
                        </a:rPr>
                        <a:t>bij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mij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Wil je </a:t>
                      </a:r>
                      <a:r>
                        <a:rPr lang="en-US" sz="2000" dirty="0" err="1">
                          <a:latin typeface="Arial"/>
                        </a:rPr>
                        <a:t>praktisch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bezig</a:t>
                      </a:r>
                      <a:r>
                        <a:rPr lang="en-US" sz="2000" dirty="0">
                          <a:latin typeface="Arial"/>
                        </a:rPr>
                        <a:t> </a:t>
                      </a:r>
                      <a:r>
                        <a:rPr lang="en-US" sz="2000" dirty="0" err="1">
                          <a:latin typeface="Arial"/>
                        </a:rPr>
                        <a:t>zijn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>
                          <a:latin typeface="Arial"/>
                        </a:rPr>
                        <a:t>Wil je </a:t>
                      </a:r>
                      <a:r>
                        <a:rPr lang="en-US" sz="2000" dirty="0" err="1">
                          <a:latin typeface="Arial"/>
                        </a:rPr>
                        <a:t>liever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nadenken</a:t>
                      </a:r>
                      <a:r>
                        <a:rPr lang="en-US" sz="2000" dirty="0">
                          <a:latin typeface="Arial"/>
                        </a:rPr>
                        <a:t> dan </a:t>
                      </a:r>
                      <a:r>
                        <a:rPr lang="en-US" sz="2000" dirty="0" err="1">
                          <a:latin typeface="Arial"/>
                        </a:rPr>
                        <a:t>doen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>
                          <a:latin typeface="Arial"/>
                        </a:rPr>
                        <a:t>Wil je </a:t>
                      </a:r>
                      <a:r>
                        <a:rPr lang="en-US" sz="2000" err="1">
                          <a:latin typeface="Arial"/>
                        </a:rPr>
                        <a:t>creatief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bezig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zijn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68248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err="1">
                          <a:latin typeface="Arial"/>
                        </a:rPr>
                        <a:t>wil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ik</a:t>
                      </a:r>
                      <a:r>
                        <a:rPr lang="en-US" sz="2000" dirty="0">
                          <a:latin typeface="Arial"/>
                        </a:rPr>
                        <a:t> later </a:t>
                      </a:r>
                      <a:r>
                        <a:rPr lang="en-US" sz="2000" err="1">
                          <a:latin typeface="Arial"/>
                        </a:rPr>
                        <a:t>worden</a:t>
                      </a:r>
                      <a:r>
                        <a:rPr lang="en-US" sz="2000" dirty="0">
                          <a:latin typeface="Arial"/>
                        </a:rPr>
                        <a:t> of </a:t>
                      </a:r>
                      <a:r>
                        <a:rPr lang="en-US" sz="2000" err="1">
                          <a:latin typeface="Arial"/>
                        </a:rPr>
                        <a:t>doen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dirty="0" err="1">
                          <a:latin typeface="Arial"/>
                        </a:rPr>
                        <a:t>zou</a:t>
                      </a:r>
                      <a:r>
                        <a:rPr lang="en-US" sz="2000" dirty="0">
                          <a:latin typeface="Arial"/>
                        </a:rPr>
                        <a:t> je </a:t>
                      </a:r>
                      <a:r>
                        <a:rPr lang="en-US" sz="2000" dirty="0" err="1">
                          <a:latin typeface="Arial"/>
                        </a:rPr>
                        <a:t>graag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willen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doen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>
                          <a:latin typeface="Arial"/>
                        </a:rPr>
                        <a:t>In </a:t>
                      </a:r>
                      <a:r>
                        <a:rPr lang="en-US" sz="2000" err="1">
                          <a:latin typeface="Arial"/>
                        </a:rPr>
                        <a:t>welke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omgeving</a:t>
                      </a:r>
                      <a:r>
                        <a:rPr lang="en-US" sz="2000" dirty="0">
                          <a:latin typeface="Arial"/>
                        </a:rPr>
                        <a:t> </a:t>
                      </a:r>
                      <a:r>
                        <a:rPr lang="en-US" sz="2000" err="1">
                          <a:latin typeface="Arial"/>
                        </a:rPr>
                        <a:t>voel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jij</a:t>
                      </a:r>
                      <a:r>
                        <a:rPr lang="en-US" sz="2000" dirty="0">
                          <a:latin typeface="Arial"/>
                        </a:rPr>
                        <a:t> je </a:t>
                      </a:r>
                      <a:r>
                        <a:rPr lang="en-US" sz="2000" err="1">
                          <a:latin typeface="Arial"/>
                        </a:rPr>
                        <a:t>fijn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>
                          <a:latin typeface="Arial"/>
                        </a:rPr>
                        <a:t>Wat </a:t>
                      </a:r>
                      <a:r>
                        <a:rPr lang="en-US" sz="2000" dirty="0" err="1">
                          <a:latin typeface="Arial"/>
                        </a:rPr>
                        <a:t>vind</a:t>
                      </a:r>
                      <a:r>
                        <a:rPr lang="en-US" sz="2000" dirty="0">
                          <a:latin typeface="Arial"/>
                        </a:rPr>
                        <a:t> je nu al </a:t>
                      </a:r>
                      <a:r>
                        <a:rPr lang="en-US" sz="2000" dirty="0" err="1">
                          <a:latin typeface="Arial"/>
                        </a:rPr>
                        <a:t>leuk</a:t>
                      </a:r>
                      <a:r>
                        <a:rPr lang="en-US" sz="2000" dirty="0">
                          <a:latin typeface="Arial"/>
                        </a:rPr>
                        <a:t> om </a:t>
                      </a:r>
                      <a:r>
                        <a:rPr lang="en-US" sz="2000" dirty="0" err="1">
                          <a:latin typeface="Arial"/>
                        </a:rPr>
                        <a:t>te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doen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57309"/>
                  </a:ext>
                </a:extLst>
              </a:tr>
              <a:tr h="75943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Wie </a:t>
                      </a:r>
                      <a:r>
                        <a:rPr lang="en-US" sz="2000" err="1">
                          <a:latin typeface="Arial"/>
                        </a:rPr>
                        <a:t>kan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mij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helpen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bij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mijn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err="1">
                          <a:latin typeface="Arial"/>
                        </a:rPr>
                        <a:t>keuze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Wie ken je die </a:t>
                      </a:r>
                      <a:r>
                        <a:rPr lang="en-US" sz="2000" dirty="0" err="1">
                          <a:latin typeface="Arial"/>
                        </a:rPr>
                        <a:t>doet</a:t>
                      </a:r>
                      <a:r>
                        <a:rPr lang="en-US" sz="2000" dirty="0">
                          <a:latin typeface="Arial"/>
                        </a:rPr>
                        <a:t> wat </a:t>
                      </a:r>
                      <a:r>
                        <a:rPr lang="en-US" sz="2000" dirty="0" err="1">
                          <a:latin typeface="Arial"/>
                        </a:rPr>
                        <a:t>jij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zou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willen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doen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  <a:p>
                      <a:pPr lvl="0">
                        <a:buNone/>
                      </a:pPr>
                      <a:r>
                        <a:rPr lang="en-US" sz="2000" dirty="0">
                          <a:latin typeface="Arial"/>
                        </a:rPr>
                        <a:t>Met </a:t>
                      </a:r>
                      <a:r>
                        <a:rPr lang="en-US" sz="2000" dirty="0" err="1">
                          <a:latin typeface="Arial"/>
                        </a:rPr>
                        <a:t>wie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zou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jij</a:t>
                      </a:r>
                      <a:r>
                        <a:rPr lang="en-US" sz="2000" dirty="0">
                          <a:latin typeface="Arial"/>
                        </a:rPr>
                        <a:t> </a:t>
                      </a:r>
                      <a:r>
                        <a:rPr lang="en-US" sz="2000" dirty="0" err="1">
                          <a:latin typeface="Arial"/>
                        </a:rPr>
                        <a:t>wel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eens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willen</a:t>
                      </a:r>
                      <a:r>
                        <a:rPr lang="en-US" sz="2000" dirty="0">
                          <a:latin typeface="Arial"/>
                        </a:rPr>
                        <a:t> </a:t>
                      </a:r>
                      <a:r>
                        <a:rPr lang="en-US" sz="2000" dirty="0" err="1">
                          <a:latin typeface="Arial"/>
                        </a:rPr>
                        <a:t>praten</a:t>
                      </a:r>
                      <a:r>
                        <a:rPr lang="en-US" sz="2000" dirty="0">
                          <a:latin typeface="Arial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50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8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FDB8E86A7E24C9536EA5C7EF99F96" ma:contentTypeVersion="6" ma:contentTypeDescription="Een nieuw document maken." ma:contentTypeScope="" ma:versionID="2d512f6336bc0ded6c823cdd981229b6">
  <xsd:schema xmlns:xsd="http://www.w3.org/2001/XMLSchema" xmlns:xs="http://www.w3.org/2001/XMLSchema" xmlns:p="http://schemas.microsoft.com/office/2006/metadata/properties" xmlns:ns2="7e16d540-42c7-4985-9550-cdff7410e082" targetNamespace="http://schemas.microsoft.com/office/2006/metadata/properties" ma:root="true" ma:fieldsID="66d4258741507c644261280658c4a74d" ns2:_="">
    <xsd:import namespace="7e16d540-42c7-4985-9550-cdff7410e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6d540-42c7-4985-9550-cdff7410e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E2AD38-9765-4A9C-9474-85A59D95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C1CFB-E7D7-46E6-B9B7-B48509347C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5D4D32-EFE0-4FA9-8B4E-24E0726EF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6d540-42c7-4985-9550-cdff7410e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412</Words>
  <Application>Microsoft Office PowerPoint</Application>
  <PresentationFormat>Diavoorstelling 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Cambria</vt:lpstr>
      <vt:lpstr>Gill Sans</vt:lpstr>
      <vt:lpstr>Office-thema</vt:lpstr>
      <vt:lpstr>1_Office-thema</vt:lpstr>
      <vt:lpstr>Kantoorthema</vt:lpstr>
      <vt:lpstr>PowerPoint-presentatie</vt:lpstr>
      <vt:lpstr>  </vt:lpstr>
      <vt:lpstr>  </vt:lpstr>
      <vt:lpstr>  </vt:lpstr>
      <vt:lpstr>  </vt:lpstr>
      <vt:lpstr>  </vt:lpstr>
      <vt:lpstr>  </vt:lpstr>
      <vt:lpstr>  </vt:lpstr>
      <vt:lpstr>PowerPoint-presentatie</vt:lpstr>
      <vt:lpstr>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Bovenbouw GT</dc:title>
  <dc:creator>Docent</dc:creator>
  <cp:lastModifiedBy>Piia Ilkko</cp:lastModifiedBy>
  <cp:revision>357</cp:revision>
  <dcterms:created xsi:type="dcterms:W3CDTF">2014-01-06T08:23:29Z</dcterms:created>
  <dcterms:modified xsi:type="dcterms:W3CDTF">2024-01-24T08:06:49Z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0x0101003D7FDB8E86A7E24C9536EA5C7EF99F96</vt:lpwstr>
  </property>
  <property fmtid="{D5CDD505-2E9C-101B-9397-08002B2CF9AE}" pid="3" name="AuthorIds_UIVersion_9216">
    <vt:lpwstr>819</vt:lpwstr>
  </property>
</Properties>
</file>