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310" r:id="rId5"/>
    <p:sldId id="287" r:id="rId6"/>
    <p:sldId id="328" r:id="rId7"/>
    <p:sldId id="316" r:id="rId8"/>
    <p:sldId id="317" r:id="rId9"/>
    <p:sldId id="319" r:id="rId10"/>
    <p:sldId id="320" r:id="rId11"/>
    <p:sldId id="308" r:id="rId12"/>
    <p:sldId id="271" r:id="rId13"/>
    <p:sldId id="324" r:id="rId14"/>
    <p:sldId id="326" r:id="rId15"/>
    <p:sldId id="321" r:id="rId16"/>
    <p:sldId id="300" r:id="rId17"/>
    <p:sldId id="306" r:id="rId18"/>
    <p:sldId id="280" r:id="rId19"/>
    <p:sldId id="284" r:id="rId20"/>
    <p:sldId id="325" r:id="rId21"/>
    <p:sldId id="266" r:id="rId22"/>
    <p:sldId id="327" r:id="rId23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e van Winkel" initials="MvW" lastIdx="8" clrIdx="0">
    <p:extLst>
      <p:ext uri="{19B8F6BF-5375-455C-9EA6-DF929625EA0E}">
        <p15:presenceInfo xmlns:p15="http://schemas.microsoft.com/office/powerpoint/2012/main" userId="S-1-12-1-3862253480-1142983026-2816018095-42667628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52ABE2-1223-4D86-A22A-0A53321AD6CF}" v="52" dt="2021-01-20T13:49:49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ED0D2-9F3A-4D95-B277-C6BDFCA4D259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57EA-A18D-4492-8E43-41AF377F1B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989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xBb81wJFmI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xBb81wJFmI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Voorstellen</a:t>
            </a:r>
          </a:p>
          <a:p>
            <a:r>
              <a:rPr lang="nl-NL"/>
              <a:t>Vragen?</a:t>
            </a:r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B57EA-A18D-4492-8E43-41AF377F1B1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3072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Filmpje over brugklasgebouw duurt 3 minuten. Kan ouders ook verwijzen naar dit filmpje en op laatste dia zetten, dus als afsluiter.</a:t>
            </a:r>
          </a:p>
          <a:p>
            <a:r>
              <a:rPr lang="nl-NL" dirty="0">
                <a:hlinkClick r:id="rId3"/>
              </a:rPr>
              <a:t>https://youtu.be/8xBb81wJFmI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B57EA-A18D-4492-8E43-41AF377F1B1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632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E9FA5-96B2-49C3-BA3D-21A46661DF9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353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Wd</a:t>
            </a:r>
            <a:r>
              <a:rPr lang="nl-NL" dirty="0"/>
              <a:t> 3 natuurlijk leren</a:t>
            </a:r>
          </a:p>
          <a:p>
            <a:r>
              <a:rPr lang="nl-NL" dirty="0" err="1"/>
              <a:t>Dagopstart</a:t>
            </a:r>
            <a:r>
              <a:rPr lang="nl-NL" dirty="0"/>
              <a:t> en afsluiting met je jaargroep eigen coach/mentor + plannen en voortuitkijken, keuze workshops </a:t>
            </a:r>
            <a:r>
              <a:rPr lang="nl-NL" dirty="0" err="1"/>
              <a:t>etc</a:t>
            </a:r>
            <a:r>
              <a:rPr lang="nl-NL" dirty="0"/>
              <a:t>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B57EA-A18D-4492-8E43-41AF377F1B1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713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B57EA-A18D-4492-8E43-41AF377F1B1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5486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B57EA-A18D-4492-8E43-41AF377F1B1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9689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Clr>
                <a:srgbClr val="993366"/>
              </a:buClr>
              <a:buFont typeface="Arial" panose="020B0604020202020204" pitchFamily="34" charset="0"/>
              <a:buNone/>
            </a:pPr>
            <a:r>
              <a:rPr lang="nl-NL" dirty="0"/>
              <a:t> nadruk op opstromen i.p.v. afstromen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B57EA-A18D-4492-8E43-41AF377F1B1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2180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hlinkClick r:id="rId3"/>
              </a:rPr>
              <a:t>https://youtu.be/8xBb81wJFmI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B57EA-A18D-4492-8E43-41AF377F1B1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214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7195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0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201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746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940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170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885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14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803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991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66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209E7-D369-3344-8F56-D1D1B9077223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17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jpg"/><Relationship Id="rId5" Type="http://schemas.openxmlformats.org/officeDocument/2006/relationships/image" Target="../media/image23.png"/><Relationship Id="rId10" Type="http://schemas.openxmlformats.org/officeDocument/2006/relationships/image" Target="../media/image28.jp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vll@sgweredi.n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xBb81wJFmI?feature=oembed" TargetMode="Externa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msxCNU2XaE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ogids.nl/opjescherm/Service/het_Nederlandse_onderwijsstelsel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8xBb81wJFm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974319" y="4421183"/>
            <a:ext cx="5719443" cy="2417626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latin typeface="Arial"/>
                <a:cs typeface="Arial"/>
              </a:rPr>
              <a:t>Kennismaking met SG Were Di</a:t>
            </a:r>
            <a:br>
              <a:rPr lang="nl-NL" sz="2800" b="1" dirty="0">
                <a:latin typeface="Arial"/>
                <a:cs typeface="Arial"/>
              </a:rPr>
            </a:br>
            <a:br>
              <a:rPr lang="nl-NL" sz="2800" b="1" dirty="0">
                <a:latin typeface="Arial"/>
                <a:cs typeface="Arial"/>
              </a:rPr>
            </a:br>
            <a:r>
              <a:rPr lang="nl-NL" sz="2800" b="1" dirty="0">
                <a:latin typeface="Arial"/>
                <a:cs typeface="Arial"/>
              </a:rPr>
              <a:t>ouders/leerlingen groep 7</a:t>
            </a:r>
            <a:br>
              <a:rPr lang="nl-NL" sz="2800" b="1" dirty="0">
                <a:latin typeface="Arial"/>
                <a:cs typeface="Arial"/>
              </a:rPr>
            </a:br>
            <a:endParaRPr lang="nl-NL" sz="2800" b="1" dirty="0">
              <a:latin typeface="Arial"/>
              <a:cs typeface="Arial"/>
            </a:endParaRPr>
          </a:p>
        </p:txBody>
      </p:sp>
      <p:pic>
        <p:nvPicPr>
          <p:cNvPr id="6" name="Afbeelding 5" descr="WEREDI_ACCO-RGB-MEI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59" y="4717503"/>
            <a:ext cx="544772" cy="1824987"/>
          </a:xfrm>
          <a:prstGeom prst="rect">
            <a:avLst/>
          </a:prstGeom>
        </p:spPr>
      </p:pic>
      <p:pic>
        <p:nvPicPr>
          <p:cNvPr id="3" name="Afbeelding 2" descr="Afbeelding met buiten, gebouw, gras, hoog&#10;&#10;Automatisch gegenereerde beschrijving">
            <a:extLst>
              <a:ext uri="{FF2B5EF4-FFF2-40B4-BE49-F238E27FC236}">
                <a16:creationId xmlns:a16="http://schemas.microsoft.com/office/drawing/2014/main" id="{21A9AA27-A021-4D6C-94DF-5E86B3B0F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188" y="1153750"/>
            <a:ext cx="6069623" cy="3496631"/>
          </a:xfrm>
          <a:prstGeom prst="rect">
            <a:avLst/>
          </a:prstGeom>
        </p:spPr>
      </p:pic>
      <p:sp>
        <p:nvSpPr>
          <p:cNvPr id="12" name="Titel 3">
            <a:extLst>
              <a:ext uri="{FF2B5EF4-FFF2-40B4-BE49-F238E27FC236}">
                <a16:creationId xmlns:a16="http://schemas.microsoft.com/office/drawing/2014/main" id="{0C1F8BA9-FE35-4B5E-9890-B0A8956E547D}"/>
              </a:ext>
            </a:extLst>
          </p:cNvPr>
          <p:cNvSpPr txBox="1">
            <a:spLocks/>
          </p:cNvSpPr>
          <p:nvPr/>
        </p:nvSpPr>
        <p:spPr>
          <a:xfrm>
            <a:off x="6327540" y="5936609"/>
            <a:ext cx="2641078" cy="604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600" b="1" dirty="0">
                <a:latin typeface="Arial"/>
                <a:cs typeface="Arial"/>
              </a:rPr>
              <a:t>Manon van de Wiel</a:t>
            </a:r>
          </a:p>
        </p:txBody>
      </p:sp>
      <p:pic>
        <p:nvPicPr>
          <p:cNvPr id="5" name="Afbeelding 4" descr="Afbeelding met muur, persoon, binnen, bril&#10;&#10;Automatisch gegenereerde beschrijving">
            <a:extLst>
              <a:ext uri="{FF2B5EF4-FFF2-40B4-BE49-F238E27FC236}">
                <a16:creationId xmlns:a16="http://schemas.microsoft.com/office/drawing/2014/main" id="{34D7C2F8-255B-4821-974A-C3EB79AD1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7006" y="5936609"/>
            <a:ext cx="500534" cy="60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25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4F26FB-4BDA-47A8-A3E9-1FB713215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232"/>
            <a:ext cx="8229600" cy="659605"/>
          </a:xfrm>
        </p:spPr>
        <p:txBody>
          <a:bodyPr>
            <a:normAutofit fontScale="90000"/>
          </a:bodyPr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Regulier of Were Di Drie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D61567-27AF-4FE4-842E-FD7C03DAE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Reguliere brugklas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789466B-B755-4094-B43D-D73A08721C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latin typeface="Arial"/>
                <a:cs typeface="Arial"/>
              </a:rPr>
              <a:t>De docent begeleidt en stuurt het leren.</a:t>
            </a:r>
            <a:br>
              <a:rPr lang="nl-NL" dirty="0">
                <a:latin typeface="Arial"/>
                <a:cs typeface="Arial"/>
              </a:rPr>
            </a:br>
            <a:endParaRPr lang="nl-NL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nl-NL" dirty="0">
                <a:latin typeface="Arial"/>
                <a:cs typeface="Arial"/>
              </a:rPr>
              <a:t>Docent leert stapsgewijs aan, biedt hulp en laat los.</a:t>
            </a:r>
          </a:p>
          <a:p>
            <a:pPr marL="0" indent="0">
              <a:buNone/>
            </a:pPr>
            <a:endParaRPr lang="nl-NL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nl-NL" dirty="0">
                <a:latin typeface="Arial"/>
                <a:cs typeface="Arial"/>
              </a:rPr>
              <a:t>Vaste lessen en vast lesrooster</a:t>
            </a:r>
          </a:p>
          <a:p>
            <a:pPr marL="0" indent="0">
              <a:buNone/>
            </a:pPr>
            <a:endParaRPr lang="nl-NL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nl-NL" dirty="0">
                <a:latin typeface="Arial"/>
                <a:cs typeface="Arial"/>
              </a:rPr>
              <a:t>Docent stuurt</a:t>
            </a:r>
          </a:p>
          <a:p>
            <a:pPr marL="0" indent="0">
              <a:buNone/>
            </a:pPr>
            <a:endParaRPr lang="nl-NL" sz="2000" dirty="0">
              <a:latin typeface="Arial"/>
              <a:cs typeface="Arial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8DE0BC2-6EE5-4AD6-B063-BD0F623E2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Were Di Drie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D550765-95C9-435C-ABE4-33EEA44B2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352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Leerlingen werken veel samen en veel in projectvorm. </a:t>
            </a:r>
            <a:br>
              <a:rPr lang="nl-NL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nl-NL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workshops, met experts binnen en buiten de school, met coaches en via eigen onderzoeken werken leerlingen aan uitdagende projecten.</a:t>
            </a:r>
            <a:br>
              <a:rPr lang="nl-NL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Leerling aan het roer</a:t>
            </a:r>
          </a:p>
          <a:p>
            <a:pPr marL="0" indent="0">
              <a:buNone/>
            </a:pPr>
            <a:endParaRPr 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37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-197591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Naar de</a:t>
            </a:r>
            <a:r>
              <a:rPr lang="nl-NL" altLang="nl-NL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brugklas Were Di Drie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8745686-26C7-41F4-80C0-31DF295CE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1906"/>
            <a:ext cx="8588326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Twee groepen</a:t>
            </a:r>
          </a:p>
          <a:p>
            <a:pPr>
              <a:buFontTx/>
              <a:buChar char="-"/>
            </a:pPr>
            <a:r>
              <a:rPr lang="nl-NL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Vmbo brugklas</a:t>
            </a:r>
          </a:p>
          <a:p>
            <a:pPr marL="457200" lvl="1" indent="0">
              <a:buNone/>
            </a:pPr>
            <a:r>
              <a:rPr lang="nl-NL" altLang="nl-NL" sz="2400" i="1" dirty="0">
                <a:latin typeface="Arial" panose="020B0604020202020204" pitchFamily="34" charset="0"/>
                <a:cs typeface="Arial" panose="020B0604020202020204" pitchFamily="34" charset="0"/>
              </a:rPr>
              <a:t>Basis, Kader én GT leerlingen gemengd. </a:t>
            </a:r>
          </a:p>
          <a:p>
            <a:pPr>
              <a:buFontTx/>
              <a:buChar char="-"/>
            </a:pPr>
            <a:r>
              <a:rPr lang="nl-NL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Havo/Vwo brugklas</a:t>
            </a:r>
          </a:p>
          <a:p>
            <a:pPr marL="457200" lvl="1" indent="0">
              <a:buNone/>
            </a:pPr>
            <a:r>
              <a:rPr lang="nl-NL" altLang="nl-NL" sz="2400" i="1" dirty="0">
                <a:latin typeface="Arial" panose="020B0604020202020204" pitchFamily="34" charset="0"/>
                <a:cs typeface="Arial" panose="020B0604020202020204" pitchFamily="34" charset="0"/>
              </a:rPr>
              <a:t>Havo én Vwo leerlingen gemengd.</a:t>
            </a:r>
          </a:p>
          <a:p>
            <a:pPr marL="0" indent="0">
              <a:buNone/>
            </a:pPr>
            <a:endParaRPr lang="nl-NL" altLang="nl-NL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altLang="nl-NL" sz="2400" i="1" dirty="0">
                <a:latin typeface="Arial" panose="020B0604020202020204" pitchFamily="34" charset="0"/>
                <a:cs typeface="Arial" panose="020B0604020202020204" pitchFamily="34" charset="0"/>
              </a:rPr>
              <a:t>Ook in leerjaar 2 zitten de niveaus gemengd</a:t>
            </a:r>
            <a:endParaRPr lang="nl-NL" altLang="nl-NL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 descr="Afbeelding met persoon, gebouw, buiten, hek&#10;&#10;Automatisch gegenereerde beschrijving">
            <a:extLst>
              <a:ext uri="{FF2B5EF4-FFF2-40B4-BE49-F238E27FC236}">
                <a16:creationId xmlns:a16="http://schemas.microsoft.com/office/drawing/2014/main" id="{E7F94EFF-CAA1-4C78-99CF-87BD6FB6D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212" y="5290799"/>
            <a:ext cx="3390314" cy="154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5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-197591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Naar de</a:t>
            </a:r>
            <a:r>
              <a:rPr lang="nl-NL" altLang="nl-NL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reguliere brugklas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8745686-26C7-41F4-80C0-31DF295CE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1906"/>
            <a:ext cx="8588326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Dakpanklassen</a:t>
            </a:r>
          </a:p>
          <a:p>
            <a:pPr lvl="1"/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Vmbo BK</a:t>
            </a:r>
            <a:b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onderwijs op basis niveau; leerjaar 2 kan basis of kader zijn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Vmbo KGT</a:t>
            </a:r>
            <a:b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onderwijs op kader niveau; leerjaar 2 kan kader of GT zijn</a:t>
            </a: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Vmbo GTH</a:t>
            </a:r>
            <a:b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onderwijs op GT niveau; leerjaar 2 kan GT of havo zijn</a:t>
            </a: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HV</a:t>
            </a:r>
            <a:b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onderwijs op havo niveau; leerjaar 2 kan havo of vwo zijn</a:t>
            </a: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VWO</a:t>
            </a:r>
            <a:b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leerjaar 2 kan vwo of gymnasium zijn</a:t>
            </a:r>
            <a:endParaRPr lang="nl-NL" altLang="nl-NL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 descr="Afbeelding met persoon, gebouw, buiten, hek&#10;&#10;Automatisch gegenereerde beschrijving">
            <a:extLst>
              <a:ext uri="{FF2B5EF4-FFF2-40B4-BE49-F238E27FC236}">
                <a16:creationId xmlns:a16="http://schemas.microsoft.com/office/drawing/2014/main" id="{E7F94EFF-CAA1-4C78-99CF-87BD6FB6D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212" y="5290799"/>
            <a:ext cx="3390314" cy="154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0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60829076-96BF-474D-8064-B18F53720E2C}"/>
              </a:ext>
            </a:extLst>
          </p:cNvPr>
          <p:cNvSpPr txBox="1">
            <a:spLocks noChangeArrowheads="1"/>
          </p:cNvSpPr>
          <p:nvPr/>
        </p:nvSpPr>
        <p:spPr>
          <a:xfrm>
            <a:off x="1277976" y="-57"/>
            <a:ext cx="6334125" cy="788032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Samen de route bepalen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2C73259-A628-446F-81B5-8F33D47D5182}"/>
              </a:ext>
            </a:extLst>
          </p:cNvPr>
          <p:cNvSpPr txBox="1"/>
          <p:nvPr/>
        </p:nvSpPr>
        <p:spPr>
          <a:xfrm>
            <a:off x="408094" y="3590069"/>
            <a:ext cx="8525022" cy="1881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93366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Bepalen wat de beste plek is voor de leerling</a:t>
            </a:r>
          </a:p>
          <a:p>
            <a:pPr>
              <a:lnSpc>
                <a:spcPct val="150000"/>
              </a:lnSpc>
              <a:buClr>
                <a:srgbClr val="993366"/>
              </a:buClr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leerdoelen - cijfers – leertaakgedrag - huiswerkhouding</a:t>
            </a:r>
          </a:p>
          <a:p>
            <a:pPr marL="342900" indent="-342900">
              <a:lnSpc>
                <a:spcPct val="150000"/>
              </a:lnSpc>
              <a:buClr>
                <a:srgbClr val="993366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Driegesprek: ouders – leerling – persoonlijke mentor</a:t>
            </a:r>
          </a:p>
          <a:p>
            <a:pPr marL="342900" indent="-342900">
              <a:lnSpc>
                <a:spcPct val="150000"/>
              </a:lnSpc>
              <a:buClr>
                <a:srgbClr val="993366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Maatwerk per leerling</a:t>
            </a:r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FD7D370B-29F5-442B-83D6-2D50321FE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637" y="1134986"/>
            <a:ext cx="4134677" cy="21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0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5E59794-80C4-4F25-BC19-07C1D089A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321" y="4797916"/>
            <a:ext cx="1278714" cy="1918071"/>
          </a:xfrm>
          <a:prstGeom prst="rect">
            <a:avLst/>
          </a:prstGeom>
        </p:spPr>
      </p:pic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309489" y="46845"/>
            <a:ext cx="8525022" cy="74543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nl-NL" altLang="nl-NL" sz="4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Begeleiding  - extra zorg</a:t>
            </a:r>
          </a:p>
        </p:txBody>
      </p:sp>
      <p:sp>
        <p:nvSpPr>
          <p:cNvPr id="9" name="Rectangle 18"/>
          <p:cNvSpPr txBox="1">
            <a:spLocks noChangeArrowheads="1"/>
          </p:cNvSpPr>
          <p:nvPr/>
        </p:nvSpPr>
        <p:spPr>
          <a:xfrm>
            <a:off x="3464009" y="1148652"/>
            <a:ext cx="5541026" cy="2695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nl-NL" altLang="nl-NL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Plannen en organiseren</a:t>
            </a:r>
          </a:p>
          <a:p>
            <a:pPr eaLnBrk="1" hangingPunct="1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nl-NL" altLang="nl-NL" sz="1800" kern="0" dirty="0">
                <a:latin typeface="Arial" panose="020B0604020202020204" pitchFamily="34" charset="0"/>
                <a:cs typeface="Arial" panose="020B0604020202020204" pitchFamily="34" charset="0"/>
              </a:rPr>
              <a:t>Schoolvaardigheden (presenteren, samenvatten </a:t>
            </a:r>
            <a:r>
              <a:rPr lang="nl-NL" altLang="nl-NL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nl-NL" altLang="nl-NL" sz="1800" kern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nl-NL" altLang="nl-NL" sz="1800" kern="0" dirty="0">
                <a:latin typeface="Arial" panose="020B0604020202020204" pitchFamily="34" charset="0"/>
                <a:cs typeface="Arial" panose="020B0604020202020204" pitchFamily="34" charset="0"/>
              </a:rPr>
              <a:t>Leren </a:t>
            </a:r>
            <a:r>
              <a:rPr lang="nl-NL" altLang="nl-NL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leren</a:t>
            </a:r>
            <a:endParaRPr lang="nl-NL" altLang="nl-NL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nl-NL" altLang="nl-NL" sz="1800" kern="0" dirty="0">
                <a:latin typeface="Arial" panose="020B0604020202020204" pitchFamily="34" charset="0"/>
                <a:cs typeface="Arial" panose="020B0604020202020204" pitchFamily="34" charset="0"/>
              </a:rPr>
              <a:t>Zelfredzaamheid</a:t>
            </a:r>
          </a:p>
          <a:p>
            <a:pPr eaLnBrk="1" hangingPunct="1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nl-NL" altLang="nl-NL" sz="1800" kern="0" dirty="0">
                <a:latin typeface="Arial" panose="020B0604020202020204" pitchFamily="34" charset="0"/>
                <a:cs typeface="Arial" panose="020B0604020202020204" pitchFamily="34" charset="0"/>
              </a:rPr>
              <a:t>Sociale vaardigheden</a:t>
            </a:r>
          </a:p>
          <a:p>
            <a:pPr eaLnBrk="1" hangingPunct="1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nl-NL" altLang="nl-NL" sz="1800" kern="0" dirty="0">
                <a:latin typeface="Arial" panose="020B0604020202020204" pitchFamily="34" charset="0"/>
                <a:cs typeface="Arial" panose="020B0604020202020204" pitchFamily="34" charset="0"/>
              </a:rPr>
              <a:t>Ontdekken van talenten en kwaliteiten (LOB)</a:t>
            </a:r>
          </a:p>
          <a:p>
            <a:pPr eaLnBrk="1" hangingPunct="1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nl-NL" altLang="nl-NL" sz="1800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nl-NL" altLang="nl-NL" sz="1800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nl-NL" altLang="nl-NL" sz="1800" kern="0" dirty="0">
                <a:latin typeface="Arial" panose="020B0604020202020204" pitchFamily="34" charset="0"/>
                <a:cs typeface="Arial" panose="020B0604020202020204" pitchFamily="34" charset="0"/>
              </a:rPr>
              <a:t>Taal en rekenen </a:t>
            </a:r>
            <a:r>
              <a:rPr lang="nl-NL" altLang="nl-NL" sz="18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ICE  steunles</a:t>
            </a:r>
          </a:p>
          <a:p>
            <a:pPr eaLnBrk="1" hangingPunct="1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nl-NL" altLang="nl-NL" sz="1800" kern="0" dirty="0">
                <a:latin typeface="Arial" panose="020B0604020202020204" pitchFamily="34" charset="0"/>
                <a:cs typeface="Arial" panose="020B0604020202020204" pitchFamily="34" charset="0"/>
              </a:rPr>
              <a:t>Pluspas: leer- en/of ontwikkelingsproblemen</a:t>
            </a:r>
          </a:p>
          <a:p>
            <a:pPr eaLnBrk="1" hangingPunct="1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nl-NL" altLang="nl-NL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Ondersteuningsteam</a:t>
            </a:r>
          </a:p>
          <a:p>
            <a:pPr marL="0" indent="0" eaLnBrk="1" hangingPunct="1">
              <a:buNone/>
              <a:defRPr/>
            </a:pPr>
            <a:r>
              <a:rPr lang="nl-NL" altLang="nl-NL" sz="20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1" hangingPunct="1">
              <a:buNone/>
              <a:defRPr/>
            </a:pPr>
            <a:endParaRPr lang="nl-NL" altLang="nl-NL" sz="2000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nl-NL" altLang="nl-NL" kern="0" dirty="0">
              <a:latin typeface="Lucida Sans Unicode" pitchFamily="34" charset="0"/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496AE646-FCD0-45C5-B894-822326EB1F60}"/>
              </a:ext>
            </a:extLst>
          </p:cNvPr>
          <p:cNvSpPr txBox="1">
            <a:spLocks noChangeArrowheads="1"/>
          </p:cNvSpPr>
          <p:nvPr/>
        </p:nvSpPr>
        <p:spPr>
          <a:xfrm>
            <a:off x="397252" y="4361587"/>
            <a:ext cx="6407150" cy="2695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endParaRPr lang="nl-NL" altLang="nl-NL" sz="2400" i="1" ker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nl-NL" altLang="nl-NL" sz="2000" i="1" ker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nl-NL" altLang="nl-NL" sz="2000" i="1" ker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nl-NL" altLang="nl-NL" kern="0">
              <a:latin typeface="Lucida Sans Unicode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598B007-69AE-4231-B380-E7C5F30C7DFD}"/>
              </a:ext>
            </a:extLst>
          </p:cNvPr>
          <p:cNvSpPr txBox="1"/>
          <p:nvPr/>
        </p:nvSpPr>
        <p:spPr>
          <a:xfrm>
            <a:off x="854452" y="2307332"/>
            <a:ext cx="206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latin typeface="Arial" panose="020B0604020202020204" pitchFamily="34" charset="0"/>
                <a:cs typeface="Arial" panose="020B0604020202020204" pitchFamily="34" charset="0"/>
              </a:rPr>
              <a:t>klassikaal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7D3C4C3-C90D-4C21-AAA3-9D7B2A0ED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641" y="3886485"/>
            <a:ext cx="542591" cy="182286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EE3C2A4-AB79-4DA5-B43C-A01F7EACB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641" y="1677098"/>
            <a:ext cx="542591" cy="1822862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4CDB07E7-AD8B-4620-A372-34C388ED47FC}"/>
              </a:ext>
            </a:extLst>
          </p:cNvPr>
          <p:cNvSpPr txBox="1"/>
          <p:nvPr/>
        </p:nvSpPr>
        <p:spPr>
          <a:xfrm>
            <a:off x="923112" y="4567083"/>
            <a:ext cx="2166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Clr>
                <a:schemeClr val="bg2">
                  <a:lumMod val="50000"/>
                </a:schemeClr>
              </a:buClr>
              <a:buNone/>
              <a:defRPr/>
            </a:pPr>
            <a:r>
              <a:rPr lang="nl-NL" altLang="nl-NL" sz="2800" kern="0">
                <a:latin typeface="Arial" panose="020B0604020202020204" pitchFamily="34" charset="0"/>
                <a:cs typeface="Arial" panose="020B0604020202020204" pitchFamily="34" charset="0"/>
              </a:rPr>
              <a:t>individueel</a:t>
            </a:r>
          </a:p>
        </p:txBody>
      </p:sp>
    </p:spTree>
    <p:extLst>
      <p:ext uri="{BB962C8B-B14F-4D97-AF65-F5344CB8AC3E}">
        <p14:creationId xmlns:p14="http://schemas.microsoft.com/office/powerpoint/2010/main" val="21657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351692" y="0"/>
            <a:ext cx="852502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sz="4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nl-NL" altLang="nl-NL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uiten de les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Rectangle 18"/>
          <p:cNvSpPr txBox="1">
            <a:spLocks noChangeArrowheads="1"/>
          </p:cNvSpPr>
          <p:nvPr/>
        </p:nvSpPr>
        <p:spPr>
          <a:xfrm>
            <a:off x="453683" y="696351"/>
            <a:ext cx="45720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nl-NL" altLang="nl-N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lang="nl-NL" altLang="nl-NL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kumimoji="0" lang="nl-NL" altLang="nl-NL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* Introductieweek</a:t>
            </a:r>
          </a:p>
          <a:p>
            <a:pPr marL="0" indent="0" eaLnBrk="1" hangingPunct="1">
              <a:buNone/>
              <a:defRPr/>
            </a:pPr>
            <a:r>
              <a:rPr lang="nl-NL" altLang="nl-NL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* Efteling</a:t>
            </a:r>
            <a:endParaRPr kumimoji="0" lang="nl-NL" altLang="nl-NL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nl-NL" altLang="nl-NL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* Sinterklaas</a:t>
            </a:r>
            <a:endParaRPr kumimoji="0" lang="nl-NL" altLang="nl-NL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nl-NL" altLang="nl-NL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Kerstviering</a:t>
            </a:r>
          </a:p>
          <a:p>
            <a:pPr marL="0" indent="0" eaLnBrk="1" hangingPunct="1">
              <a:buNone/>
              <a:defRPr/>
            </a:pPr>
            <a:r>
              <a:rPr lang="nl-NL" altLang="nl-NL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nl-NL" altLang="nl-N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</a:t>
            </a:r>
            <a:r>
              <a:rPr lang="nl-NL" altLang="nl-NL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Duurzaamheidsprojecten</a:t>
            </a:r>
          </a:p>
          <a:p>
            <a:pPr marL="0" indent="0" eaLnBrk="1" hangingPunct="1">
              <a:buNone/>
              <a:defRPr/>
            </a:pPr>
            <a:r>
              <a:rPr lang="nl-NL" altLang="nl-NL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* Meerdaagse reizen (Rome,		Londen, Berlijn)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nl-NL" altLang="nl-NL" sz="20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nl-NL" altLang="nl-NL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0D133E1C-5CB6-4C75-9C0A-DB6F28F7BCF9}"/>
              </a:ext>
            </a:extLst>
          </p:cNvPr>
          <p:cNvSpPr txBox="1">
            <a:spLocks noChangeArrowheads="1"/>
          </p:cNvSpPr>
          <p:nvPr/>
        </p:nvSpPr>
        <p:spPr>
          <a:xfrm>
            <a:off x="4417255" y="696351"/>
            <a:ext cx="45720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nl-NL" altLang="nl-N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lang="nl-NL" altLang="nl-NL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kumimoji="0" lang="nl-NL" altLang="nl-NL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* Songfestival</a:t>
            </a:r>
          </a:p>
          <a:p>
            <a:pPr marL="0" indent="0" eaLnBrk="1" hangingPunct="1">
              <a:buNone/>
              <a:defRPr/>
            </a:pPr>
            <a:r>
              <a:rPr lang="nl-NL" altLang="nl-NL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* Musical </a:t>
            </a:r>
            <a:endParaRPr kumimoji="0" lang="nl-NL" altLang="nl-NL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nl-NL" altLang="nl-NL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* Roemenië </a:t>
            </a:r>
            <a:endParaRPr kumimoji="0" lang="nl-NL" altLang="nl-NL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nl-NL" altLang="nl-NL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Vijflandenontmoeting</a:t>
            </a:r>
          </a:p>
          <a:p>
            <a:pPr marL="0" indent="0" eaLnBrk="1" hangingPunct="1">
              <a:buNone/>
              <a:defRPr/>
            </a:pPr>
            <a:r>
              <a:rPr lang="nl-NL" altLang="nl-NL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nl-NL" altLang="nl-N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Uitwisseling Denemarken/Spanje</a:t>
            </a:r>
            <a:endParaRPr lang="nl-NL" altLang="nl-NL" sz="20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nl-NL" altLang="nl-NL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* CKV-dag</a:t>
            </a:r>
          </a:p>
          <a:p>
            <a:pPr marL="0" indent="0" eaLnBrk="1" hangingPunct="1">
              <a:buNone/>
              <a:defRPr/>
            </a:pPr>
            <a:r>
              <a:rPr lang="nl-NL" altLang="nl-NL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* Schoolfeesten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nl-NL" altLang="nl-NL" sz="20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nl-NL" altLang="nl-NL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pic>
        <p:nvPicPr>
          <p:cNvPr id="33" name="Afbeelding 32" descr="Afbeelding met persoon, groep, staand, vrouw&#10;&#10;Automatisch gegenereerde beschrijving">
            <a:extLst>
              <a:ext uri="{FF2B5EF4-FFF2-40B4-BE49-F238E27FC236}">
                <a16:creationId xmlns:a16="http://schemas.microsoft.com/office/drawing/2014/main" id="{61285940-88F2-48A6-8B2C-99B296A20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54" y="3810000"/>
            <a:ext cx="5837799" cy="266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01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27B170BE-2D5C-4113-B68E-94D0434A4CFA}"/>
              </a:ext>
            </a:extLst>
          </p:cNvPr>
          <p:cNvSpPr/>
          <p:nvPr/>
        </p:nvSpPr>
        <p:spPr>
          <a:xfrm>
            <a:off x="4512366" y="5669564"/>
            <a:ext cx="4634472" cy="1188105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9D6EC30-C9D0-42F2-8EBA-CE1DD44D1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90" y="4127212"/>
            <a:ext cx="2628491" cy="100133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64F188E-C40D-4E05-AAFA-5468487A7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397" y="5789553"/>
            <a:ext cx="2439483" cy="100133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4A9FF70-B6F9-4323-9A73-B5C1D9C04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554" y="4484244"/>
            <a:ext cx="3379195" cy="1256823"/>
          </a:xfrm>
          <a:prstGeom prst="rect">
            <a:avLst/>
          </a:prstGeom>
        </p:spPr>
      </p:pic>
      <p:pic>
        <p:nvPicPr>
          <p:cNvPr id="9" name="Afbeelding 8" descr="Afbeelding met tekening&#10;&#10;Automatisch gegenereerde beschrijving">
            <a:extLst>
              <a:ext uri="{FF2B5EF4-FFF2-40B4-BE49-F238E27FC236}">
                <a16:creationId xmlns:a16="http://schemas.microsoft.com/office/drawing/2014/main" id="{FB96F70B-EA60-448A-BCDB-27179F13E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098" y="5565718"/>
            <a:ext cx="3379194" cy="80817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AA68FC9-6322-4F51-ABDD-6F9B4FB262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956" y="2637332"/>
            <a:ext cx="2364207" cy="171974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C93695E-17B2-428E-A945-F1757C974D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7293" y="2692794"/>
            <a:ext cx="2938621" cy="143850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959023E-B945-48D5-8896-2A9829E0C5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3841" y="2692794"/>
            <a:ext cx="1980596" cy="143968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C8334A5-1285-4B67-884B-975A796C63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060" y="1455168"/>
            <a:ext cx="1502403" cy="1808448"/>
          </a:xfrm>
          <a:prstGeom prst="rect">
            <a:avLst/>
          </a:prstGeom>
        </p:spPr>
      </p:pic>
      <p:pic>
        <p:nvPicPr>
          <p:cNvPr id="14" name="Afbeelding 13" descr="Afbeelding met tekening&#10;&#10;Automatisch gegenereerde beschrijving">
            <a:extLst>
              <a:ext uri="{FF2B5EF4-FFF2-40B4-BE49-F238E27FC236}">
                <a16:creationId xmlns:a16="http://schemas.microsoft.com/office/drawing/2014/main" id="{C0FB6463-B793-4B2B-AC6D-4C3382A847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16579">
            <a:off x="5874747" y="1469852"/>
            <a:ext cx="3135207" cy="91457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AC0D12A-5126-40E3-8A11-5FDD6B5A79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07923" y="1155353"/>
            <a:ext cx="2783261" cy="188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49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62099-FDC6-45F3-BE24-74B5707BD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5028883"/>
          </a:xfrm>
        </p:spPr>
        <p:txBody>
          <a:bodyPr/>
          <a:lstStyle/>
          <a:p>
            <a:r>
              <a:rPr lang="nl-NL" dirty="0"/>
              <a:t>16 juni 2021  Expeditie Were Di </a:t>
            </a:r>
          </a:p>
          <a:p>
            <a:r>
              <a:rPr lang="nl-NL" dirty="0"/>
              <a:t>November 2021 Minilessen </a:t>
            </a:r>
          </a:p>
          <a:p>
            <a:r>
              <a:rPr lang="nl-NL" dirty="0"/>
              <a:t>Januari 2022 Open Dag</a:t>
            </a:r>
          </a:p>
          <a:p>
            <a:r>
              <a:rPr lang="nl-NL" dirty="0"/>
              <a:t>Maart 2022 inschrijven middelbare school</a:t>
            </a:r>
          </a:p>
          <a:p>
            <a:r>
              <a:rPr lang="nl-NL" dirty="0"/>
              <a:t>Juni 2022 kennismaken met klas</a:t>
            </a:r>
          </a:p>
          <a:p>
            <a:r>
              <a:rPr lang="nl-NL" dirty="0"/>
              <a:t>Augustus/september 2022 start 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E1CFF9FB-90CD-4D6B-A591-AF16EF32651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57200" y="-161460"/>
            <a:ext cx="8229600" cy="1143000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Belangrijke data</a:t>
            </a:r>
          </a:p>
        </p:txBody>
      </p:sp>
    </p:spTree>
    <p:extLst>
      <p:ext uri="{BB962C8B-B14F-4D97-AF65-F5344CB8AC3E}">
        <p14:creationId xmlns:p14="http://schemas.microsoft.com/office/powerpoint/2010/main" val="281938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title"/>
          </p:nvPr>
        </p:nvSpPr>
        <p:spPr>
          <a:xfrm>
            <a:off x="1146175" y="-3090"/>
            <a:ext cx="6851650" cy="80223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Vragen?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85183AC-FE9C-49F2-B8CA-64A5AA625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00" t="28766" r="51077" b="48214"/>
          <a:stretch/>
        </p:blipFill>
        <p:spPr>
          <a:xfrm>
            <a:off x="372452" y="5120640"/>
            <a:ext cx="1547446" cy="1183444"/>
          </a:xfrm>
          <a:prstGeom prst="rect">
            <a:avLst/>
          </a:prstGeom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29769E4B-985B-4801-A5C2-A996BF27814F}"/>
              </a:ext>
            </a:extLst>
          </p:cNvPr>
          <p:cNvCxnSpPr/>
          <p:nvPr/>
        </p:nvCxnSpPr>
        <p:spPr>
          <a:xfrm>
            <a:off x="0" y="4178105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990DF52F-1F93-4596-AB46-229643070449}"/>
              </a:ext>
            </a:extLst>
          </p:cNvPr>
          <p:cNvSpPr txBox="1"/>
          <p:nvPr/>
        </p:nvSpPr>
        <p:spPr>
          <a:xfrm>
            <a:off x="1919899" y="4839286"/>
            <a:ext cx="6851650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Heeft U nog een persoonlijke vraag in verband met de mogelijke plaatsing van uw kind?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Kies dan voor een persoonlijk contactmoment.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Dhr. Vellinga :  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vll@sgweredi.nl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teamleider: brugklas vmbo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A3DDBAD-3749-463D-B7B4-16B631D70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853" y="1275763"/>
            <a:ext cx="3576707" cy="268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37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title"/>
          </p:nvPr>
        </p:nvSpPr>
        <p:spPr>
          <a:xfrm>
            <a:off x="1146175" y="-3091"/>
            <a:ext cx="6851650" cy="1059037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Extra:</a:t>
            </a:r>
          </a:p>
        </p:txBody>
      </p:sp>
      <p:pic>
        <p:nvPicPr>
          <p:cNvPr id="3" name="Onlinemedia 2" title="Één brugklas 2020">
            <a:hlinkClick r:id="" action="ppaction://media"/>
            <a:extLst>
              <a:ext uri="{FF2B5EF4-FFF2-40B4-BE49-F238E27FC236}">
                <a16:creationId xmlns:a16="http://schemas.microsoft.com/office/drawing/2014/main" id="{1745F04F-6954-4780-865F-5435314CE72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29666" y="1538553"/>
            <a:ext cx="5684668" cy="4263501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429A6DB7-DB0D-4033-B03C-6103CECF5A1C}"/>
              </a:ext>
            </a:extLst>
          </p:cNvPr>
          <p:cNvSpPr txBox="1"/>
          <p:nvPr/>
        </p:nvSpPr>
        <p:spPr>
          <a:xfrm>
            <a:off x="2534575" y="105594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alt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Rondkijken in het Brugklasgebouw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872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188326"/>
            <a:ext cx="8229600" cy="121208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Tijdens de presentatie</a:t>
            </a:r>
            <a:br>
              <a:rPr lang="nl-NL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4800" b="1" dirty="0">
              <a:latin typeface="Arial"/>
              <a:cs typeface="Arial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69775"/>
            <a:ext cx="8229600" cy="47450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dirty="0">
                <a:latin typeface="Arial"/>
                <a:cs typeface="Arial"/>
              </a:rPr>
              <a:t>Wij vragen u vriendelijk uw camera uit te laten.</a:t>
            </a:r>
          </a:p>
          <a:p>
            <a:pPr marL="0" indent="0">
              <a:buNone/>
            </a:pPr>
            <a:endParaRPr lang="nl-NL" sz="2400" dirty="0">
              <a:latin typeface="Arial"/>
              <a:cs typeface="Arial"/>
            </a:endParaRPr>
          </a:p>
          <a:p>
            <a:r>
              <a:rPr lang="nl-NL" sz="2400" dirty="0">
                <a:latin typeface="Arial"/>
                <a:cs typeface="Arial"/>
              </a:rPr>
              <a:t>De microfoon dempen voorkomt achtergrond geluid.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nl-NL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Vragen graag bewaren tot het einde van de presentatie.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Mocht de presentatie te snel gaan of er iets mis te gaan met geluid of beeld, laat het dan weten in de chat.</a:t>
            </a:r>
          </a:p>
          <a:p>
            <a:pPr marL="0" indent="0">
              <a:buNone/>
            </a:pPr>
            <a:endParaRPr lang="nl-N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/>
              <a:cs typeface="Arial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D98F396-3CF7-4209-B719-E2E23272A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013" y="3125958"/>
            <a:ext cx="2048571" cy="540000"/>
          </a:xfrm>
          <a:prstGeom prst="rect">
            <a:avLst/>
          </a:prstGeom>
        </p:spPr>
      </p:pic>
      <p:sp>
        <p:nvSpPr>
          <p:cNvPr id="7" name="AutoShape 2" descr="Android, mobiel, telefoon, smartphone Gratis Pictogram van Colored Hand  Phone Icons">
            <a:extLst>
              <a:ext uri="{FF2B5EF4-FFF2-40B4-BE49-F238E27FC236}">
                <a16:creationId xmlns:a16="http://schemas.microsoft.com/office/drawing/2014/main" id="{C718D099-F4C9-46C5-A37B-49407F613F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CC19552-F355-49FC-B8F1-A9C873F63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013" y="5523634"/>
            <a:ext cx="209605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52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ABDB9E-822A-4339-8A8D-63D25BA89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Een eerste kennismaking </a:t>
            </a:r>
          </a:p>
          <a:p>
            <a:r>
              <a:rPr lang="nl-NL" dirty="0"/>
              <a:t>Het begin</a:t>
            </a:r>
          </a:p>
          <a:p>
            <a:r>
              <a:rPr lang="nl-NL" dirty="0"/>
              <a:t>Leerroutes</a:t>
            </a:r>
          </a:p>
          <a:p>
            <a:r>
              <a:rPr lang="nl-NL" dirty="0"/>
              <a:t>Het brugklasgebouw</a:t>
            </a:r>
          </a:p>
          <a:p>
            <a:r>
              <a:rPr lang="nl-NL" dirty="0"/>
              <a:t>Praktisch</a:t>
            </a:r>
          </a:p>
          <a:p>
            <a:r>
              <a:rPr lang="nl-NL" dirty="0"/>
              <a:t>Regulier of Were Di Drie</a:t>
            </a:r>
          </a:p>
          <a:p>
            <a:r>
              <a:rPr lang="nl-NL" dirty="0"/>
              <a:t>Begeleiding / extra zorg</a:t>
            </a:r>
          </a:p>
          <a:p>
            <a:r>
              <a:rPr lang="nl-NL" dirty="0"/>
              <a:t>Buiten de les</a:t>
            </a:r>
          </a:p>
          <a:p>
            <a:r>
              <a:rPr lang="nl-NL" dirty="0"/>
              <a:t>Belangrijke data</a:t>
            </a:r>
          </a:p>
          <a:p>
            <a:r>
              <a:rPr lang="nl-NL" dirty="0"/>
              <a:t>Vragen</a:t>
            </a:r>
          </a:p>
          <a:p>
            <a:r>
              <a:rPr lang="nl-NL" dirty="0"/>
              <a:t>Extra: het brugklasgebouw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758C011-7F68-44CD-B994-156DC8742F39}"/>
              </a:ext>
            </a:extLst>
          </p:cNvPr>
          <p:cNvSpPr txBox="1">
            <a:spLocks/>
          </p:cNvSpPr>
          <p:nvPr/>
        </p:nvSpPr>
        <p:spPr>
          <a:xfrm>
            <a:off x="457200" y="133961"/>
            <a:ext cx="8229600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In deze presentatie</a:t>
            </a:r>
          </a:p>
        </p:txBody>
      </p:sp>
      <p:pic>
        <p:nvPicPr>
          <p:cNvPr id="6" name="Graphic 5" descr="Presentatie met media met effen opvulling">
            <a:extLst>
              <a:ext uri="{FF2B5EF4-FFF2-40B4-BE49-F238E27FC236}">
                <a16:creationId xmlns:a16="http://schemas.microsoft.com/office/drawing/2014/main" id="{EE210913-38C8-428C-A1EE-E21251C18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47966" y="1600200"/>
            <a:ext cx="492710" cy="492710"/>
          </a:xfrm>
          <a:prstGeom prst="rect">
            <a:avLst/>
          </a:prstGeom>
        </p:spPr>
      </p:pic>
      <p:pic>
        <p:nvPicPr>
          <p:cNvPr id="7" name="Graphic 6" descr="Presentatie met media met effen opvulling">
            <a:extLst>
              <a:ext uri="{FF2B5EF4-FFF2-40B4-BE49-F238E27FC236}">
                <a16:creationId xmlns:a16="http://schemas.microsoft.com/office/drawing/2014/main" id="{3611190A-78D7-4F5E-AF8E-31CB72B14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5645" y="5365811"/>
            <a:ext cx="492710" cy="49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92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41644"/>
            <a:ext cx="8229600" cy="477447"/>
          </a:xfrm>
        </p:spPr>
        <p:txBody>
          <a:bodyPr>
            <a:noAutofit/>
          </a:bodyPr>
          <a:lstStyle/>
          <a:p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Een eerste kennismaking</a:t>
            </a:r>
            <a:endParaRPr lang="nl-NL" sz="4000" b="1" dirty="0">
              <a:latin typeface="Arial"/>
              <a:cs typeface="Arial"/>
            </a:endParaRPr>
          </a:p>
        </p:txBody>
      </p:sp>
      <p:sp>
        <p:nvSpPr>
          <p:cNvPr id="7" name="AutoShape 2" descr="Android, mobiel, telefoon, smartphone Gratis Pictogram van Colored Hand  Phone Icons">
            <a:extLst>
              <a:ext uri="{FF2B5EF4-FFF2-40B4-BE49-F238E27FC236}">
                <a16:creationId xmlns:a16="http://schemas.microsoft.com/office/drawing/2014/main" id="{C718D099-F4C9-46C5-A37B-49407F613F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Onlinemedia 2" title="Teaser   SG Were Di 2020">
            <a:hlinkClick r:id="" action="ppaction://media"/>
            <a:extLst>
              <a:ext uri="{FF2B5EF4-FFF2-40B4-BE49-F238E27FC236}">
                <a16:creationId xmlns:a16="http://schemas.microsoft.com/office/drawing/2014/main" id="{AB5C6FCC-615A-437F-9F42-04272E96D5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9832" y="1580225"/>
            <a:ext cx="6740745" cy="380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4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44736-3898-45C0-8A94-7CCA36192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61"/>
            <a:ext cx="8229600" cy="457199"/>
          </a:xfrm>
        </p:spPr>
        <p:txBody>
          <a:bodyPr>
            <a:noAutofit/>
          </a:bodyPr>
          <a:lstStyle/>
          <a:p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Om te beginnen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A5C7E1-C4D1-4409-B284-A919F3B90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475785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Uw kind gaat straks naar ‘de middelbare’</a:t>
            </a:r>
          </a:p>
          <a:p>
            <a:pPr marL="0" indent="0" algn="ctr">
              <a:buNone/>
            </a:pP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voorlopig advies in groep 7 basisschool</a:t>
            </a:r>
          </a:p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(digitaal) bezoeken middelbare scholen</a:t>
            </a:r>
          </a:p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meeloopdagen middelbare school</a:t>
            </a:r>
          </a:p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definitief advies groep 8 basisschool</a:t>
            </a:r>
          </a:p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school kiezen en inschrijven</a:t>
            </a:r>
          </a:p>
        </p:txBody>
      </p:sp>
    </p:spTree>
    <p:extLst>
      <p:ext uri="{BB962C8B-B14F-4D97-AF65-F5344CB8AC3E}">
        <p14:creationId xmlns:p14="http://schemas.microsoft.com/office/powerpoint/2010/main" val="394882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69DB0FE-D8A3-4947-AC5B-037781EAE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69" y="880402"/>
            <a:ext cx="8851461" cy="577361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E127B58-51E1-4A11-823C-B908AFC970B3}"/>
              </a:ext>
            </a:extLst>
          </p:cNvPr>
          <p:cNvSpPr txBox="1"/>
          <p:nvPr/>
        </p:nvSpPr>
        <p:spPr>
          <a:xfrm>
            <a:off x="4346918" y="6469351"/>
            <a:ext cx="479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Bron: </a:t>
            </a:r>
            <a:r>
              <a:rPr lang="nl-NL" dirty="0">
                <a:hlinkClick r:id="rId3"/>
              </a:rPr>
              <a:t>VO gids- het Nederlandse onderwijsstelsel</a:t>
            </a:r>
            <a:endParaRPr lang="nl-NL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7CDEB92-DC8F-4EC4-84D8-2734D086A332}"/>
              </a:ext>
            </a:extLst>
          </p:cNvPr>
          <p:cNvSpPr txBox="1">
            <a:spLocks/>
          </p:cNvSpPr>
          <p:nvPr/>
        </p:nvSpPr>
        <p:spPr>
          <a:xfrm>
            <a:off x="457199" y="19317"/>
            <a:ext cx="8229600" cy="4571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Leerroutes in Nederland</a:t>
            </a:r>
            <a:b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273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8DD5F75-C043-4749-BC15-A1DE8A563F19}"/>
              </a:ext>
            </a:extLst>
          </p:cNvPr>
          <p:cNvSpPr txBox="1">
            <a:spLocks/>
          </p:cNvSpPr>
          <p:nvPr/>
        </p:nvSpPr>
        <p:spPr>
          <a:xfrm>
            <a:off x="457200" y="133642"/>
            <a:ext cx="8229600" cy="4571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Leerroutes op SG Were Di</a:t>
            </a:r>
            <a:b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DCFB84E-75A1-4787-A6C9-2CA152BD2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12" y="1059481"/>
            <a:ext cx="7242970" cy="491928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7BA5313-6874-478E-BADF-A84D93564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748" y="5711052"/>
            <a:ext cx="2546252" cy="119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83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D5CB02-1435-4D51-A9C0-750ECB717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35" y="-149431"/>
            <a:ext cx="8229600" cy="1143000"/>
          </a:xfrm>
        </p:spPr>
        <p:txBody>
          <a:bodyPr>
            <a:normAutofit/>
          </a:bodyPr>
          <a:lstStyle/>
          <a:p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Het brugklasgebouw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4735447-6522-4D39-AC8A-A21CDCE18D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4" b="21612"/>
          <a:stretch/>
        </p:blipFill>
        <p:spPr>
          <a:xfrm>
            <a:off x="1014053" y="1259457"/>
            <a:ext cx="6991260" cy="3433313"/>
          </a:xfrm>
          <a:prstGeom prst="rect">
            <a:avLst/>
          </a:prstGeom>
        </p:spPr>
      </p:pic>
      <p:sp>
        <p:nvSpPr>
          <p:cNvPr id="7" name="Tijdelijke aanduiding voor inhoud 3">
            <a:extLst>
              <a:ext uri="{FF2B5EF4-FFF2-40B4-BE49-F238E27FC236}">
                <a16:creationId xmlns:a16="http://schemas.microsoft.com/office/drawing/2014/main" id="{DAFFE350-BA7D-4249-808C-6CF694D08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138" y="5322800"/>
            <a:ext cx="8122609" cy="120630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nl-NL" sz="2400" dirty="0">
                <a:latin typeface="Arial"/>
                <a:cs typeface="Arial"/>
              </a:rPr>
              <a:t>Alle brugklassers           </a:t>
            </a:r>
            <a:r>
              <a:rPr lang="nl-NL" sz="2400" dirty="0">
                <a:latin typeface="Arial"/>
                <a:cs typeface="Arial"/>
                <a:sym typeface="Wingdings" panose="05000000000000000000" pitchFamily="2" charset="2"/>
              </a:rPr>
              <a:t> Alle niveaus          1 jaar          1 plek  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nl-NL" sz="2400" dirty="0">
                <a:latin typeface="Arial"/>
                <a:cs typeface="Arial"/>
              </a:rPr>
              <a:t>     		</a:t>
            </a:r>
          </a:p>
          <a:p>
            <a:pPr marL="0" indent="0" algn="ctr">
              <a:buNone/>
            </a:pPr>
            <a:r>
              <a:rPr lang="nl-NL" sz="2400" dirty="0"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basis, kader, </a:t>
            </a:r>
            <a:r>
              <a:rPr lang="nl-NL" sz="2400" dirty="0" err="1"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gt</a:t>
            </a:r>
            <a:r>
              <a:rPr lang="nl-NL" sz="2400" dirty="0"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havo, vwo, gymnasium</a:t>
            </a:r>
            <a:endParaRPr lang="nl-NL" sz="2400" dirty="0">
              <a:latin typeface="Arial"/>
              <a:cs typeface="Arial"/>
            </a:endParaRPr>
          </a:p>
        </p:txBody>
      </p:sp>
      <p:sp>
        <p:nvSpPr>
          <p:cNvPr id="5" name="Pijl: rechts 4">
            <a:extLst>
              <a:ext uri="{FF2B5EF4-FFF2-40B4-BE49-F238E27FC236}">
                <a16:creationId xmlns:a16="http://schemas.microsoft.com/office/drawing/2014/main" id="{52FA10B9-4749-4BF8-9884-A69F3687E0D5}"/>
              </a:ext>
            </a:extLst>
          </p:cNvPr>
          <p:cNvSpPr/>
          <p:nvPr/>
        </p:nvSpPr>
        <p:spPr>
          <a:xfrm>
            <a:off x="2965964" y="5437161"/>
            <a:ext cx="423356" cy="1266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8C539F16-6D8C-465F-9B9A-B05D88578056}"/>
              </a:ext>
            </a:extLst>
          </p:cNvPr>
          <p:cNvSpPr/>
          <p:nvPr/>
        </p:nvSpPr>
        <p:spPr>
          <a:xfrm>
            <a:off x="5214213" y="5437161"/>
            <a:ext cx="423356" cy="1266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9C0FA0AF-D895-4CE2-8738-DA03DA016910}"/>
              </a:ext>
            </a:extLst>
          </p:cNvPr>
          <p:cNvSpPr/>
          <p:nvPr/>
        </p:nvSpPr>
        <p:spPr>
          <a:xfrm>
            <a:off x="6705141" y="5422694"/>
            <a:ext cx="423356" cy="1266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6227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979"/>
            <a:ext cx="9144000" cy="760634"/>
          </a:xfrm>
        </p:spPr>
        <p:txBody>
          <a:bodyPr>
            <a:normAutofit/>
          </a:bodyPr>
          <a:lstStyle/>
          <a:p>
            <a:r>
              <a:rPr lang="nl-NL" sz="4000" b="1" dirty="0">
                <a:latin typeface="Arial"/>
                <a:cs typeface="Arial"/>
              </a:rPr>
              <a:t>Praktisch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CF0A808-AEA0-4FE8-A7E9-9D5954D8CF1F}"/>
              </a:ext>
            </a:extLst>
          </p:cNvPr>
          <p:cNvSpPr txBox="1">
            <a:spLocks/>
          </p:cNvSpPr>
          <p:nvPr/>
        </p:nvSpPr>
        <p:spPr>
          <a:xfrm>
            <a:off x="618978" y="1466508"/>
            <a:ext cx="7920111" cy="52156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>
                <a:latin typeface="Arial"/>
                <a:cs typeface="Arial"/>
              </a:rPr>
              <a:t>Alle brugklassers in één gebouw, eigen zone</a:t>
            </a:r>
          </a:p>
          <a:p>
            <a:r>
              <a:rPr lang="nl-NL" sz="2400" dirty="0">
                <a:latin typeface="Arial"/>
                <a:cs typeface="Arial"/>
              </a:rPr>
              <a:t>“Groep 9”</a:t>
            </a:r>
          </a:p>
          <a:p>
            <a:endParaRPr lang="nl-NL" sz="2400" dirty="0">
              <a:latin typeface="Arial"/>
              <a:cs typeface="Arial"/>
            </a:endParaRPr>
          </a:p>
          <a:p>
            <a:r>
              <a:rPr lang="nl-NL" sz="2400" dirty="0">
                <a:latin typeface="Arial"/>
                <a:cs typeface="Arial"/>
              </a:rPr>
              <a:t>Veilig en vertrouwd</a:t>
            </a:r>
          </a:p>
          <a:p>
            <a:r>
              <a:rPr lang="nl-NL" sz="2400" dirty="0">
                <a:latin typeface="Arial"/>
                <a:cs typeface="Arial"/>
              </a:rPr>
              <a:t>Alle leerlingen een laptop en een kluisje</a:t>
            </a:r>
          </a:p>
          <a:p>
            <a:endParaRPr lang="nl-NL" sz="2400" dirty="0">
              <a:latin typeface="Arial"/>
              <a:cs typeface="Arial"/>
            </a:endParaRPr>
          </a:p>
          <a:p>
            <a:pPr marL="0" indent="0">
              <a:buFont typeface="Arial"/>
              <a:buNone/>
            </a:pPr>
            <a:endParaRPr lang="nl-NL" sz="2400" dirty="0">
              <a:latin typeface="Arial"/>
              <a:cs typeface="Arial"/>
            </a:endParaRPr>
          </a:p>
          <a:p>
            <a:pPr marL="0" indent="0">
              <a:buFont typeface="Arial"/>
              <a:buNone/>
            </a:pPr>
            <a:endParaRPr lang="nl-NL" sz="2400" dirty="0">
              <a:latin typeface="Arial"/>
              <a:cs typeface="Arial"/>
            </a:endParaRPr>
          </a:p>
          <a:p>
            <a:pPr marL="0" indent="0">
              <a:buFont typeface="Arial"/>
              <a:buNone/>
            </a:pPr>
            <a:endParaRPr lang="nl-NL" sz="2400" dirty="0">
              <a:latin typeface="Arial"/>
              <a:cs typeface="Arial"/>
            </a:endParaRPr>
          </a:p>
          <a:p>
            <a:pPr marL="0" indent="0">
              <a:buFont typeface="Arial"/>
              <a:buNone/>
            </a:pPr>
            <a:endParaRPr lang="nl-NL" sz="2400" dirty="0">
              <a:latin typeface="Arial"/>
              <a:cs typeface="Arial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AECC900-F9DA-4CE1-9422-F1F1014FDD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66" r="4771"/>
          <a:stretch/>
        </p:blipFill>
        <p:spPr>
          <a:xfrm>
            <a:off x="5619565" y="3842492"/>
            <a:ext cx="2283004" cy="2558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6237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B62087CE623846BB24CB37CB48F0D9" ma:contentTypeVersion="0" ma:contentTypeDescription="Een nieuw document maken." ma:contentTypeScope="" ma:versionID="5275e61ac6e0e9180bc04794e6bae57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026c954aec35dea8a68741baf22be7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6E5189-23A4-4CC1-8131-4D75C21F395F}"/>
</file>

<file path=customXml/itemProps2.xml><?xml version="1.0" encoding="utf-8"?>
<ds:datastoreItem xmlns:ds="http://schemas.openxmlformats.org/officeDocument/2006/customXml" ds:itemID="{27B666E6-8531-45FC-8FB8-E1150B336D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18AF48-CD05-4A23-A236-58EED8A48045}">
  <ds:schemaRefs>
    <ds:schemaRef ds:uri="7b79c35a-70e9-4c44-bea5-bc4e12410ca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695</Words>
  <Application>Microsoft Office PowerPoint</Application>
  <PresentationFormat>Diavoorstelling (4:3)</PresentationFormat>
  <Paragraphs>147</Paragraphs>
  <Slides>19</Slides>
  <Notes>8</Notes>
  <HiddenSlides>3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Lucida Sans Unicode</vt:lpstr>
      <vt:lpstr>Office-thema</vt:lpstr>
      <vt:lpstr>Kennismaking met SG Were Di  ouders/leerlingen groep 7 </vt:lpstr>
      <vt:lpstr>Tijdens de presentatie </vt:lpstr>
      <vt:lpstr>PowerPoint-presentatie</vt:lpstr>
      <vt:lpstr>Een eerste kennismaking</vt:lpstr>
      <vt:lpstr>Om te beginnen</vt:lpstr>
      <vt:lpstr>PowerPoint-presentatie</vt:lpstr>
      <vt:lpstr>PowerPoint-presentatie</vt:lpstr>
      <vt:lpstr>Het brugklasgebouw</vt:lpstr>
      <vt:lpstr>Praktisch</vt:lpstr>
      <vt:lpstr>Regulier of Were Di Drie</vt:lpstr>
      <vt:lpstr>Naar de brugklas Were Di Drie</vt:lpstr>
      <vt:lpstr>Naar de reguliere brugklas</vt:lpstr>
      <vt:lpstr>PowerPoint-presentatie</vt:lpstr>
      <vt:lpstr>PowerPoint-presentatie</vt:lpstr>
      <vt:lpstr>PowerPoint-presentatie</vt:lpstr>
      <vt:lpstr>PowerPoint-presentatie</vt:lpstr>
      <vt:lpstr>Belangrijke data</vt:lpstr>
      <vt:lpstr>Vragen?</vt:lpstr>
      <vt:lpstr>Extra: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Voorlichting  kader/gemengd theoretisch (k/gt)</dc:title>
  <dc:creator>Daan Vellinga</dc:creator>
  <cp:lastModifiedBy>Manon van de Wiel</cp:lastModifiedBy>
  <cp:revision>22</cp:revision>
  <dcterms:created xsi:type="dcterms:W3CDTF">2019-10-27T07:04:13Z</dcterms:created>
  <dcterms:modified xsi:type="dcterms:W3CDTF">2021-01-20T13:51:47Z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0x0101007AB62087CE623846BB24CB37CB48F0D9</vt:lpwstr>
  </property>
  <property fmtid="{D5CDD505-2E9C-101B-9397-08002B2CF9AE}" pid="3" name="Order">
    <vt:r8>42700</vt:r8>
  </property>
</Properties>
</file>