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1"/>
  </p:notesMasterIdLst>
  <p:sldIdLst>
    <p:sldId id="366" r:id="rId5"/>
    <p:sldId id="290" r:id="rId6"/>
    <p:sldId id="376" r:id="rId7"/>
    <p:sldId id="377" r:id="rId8"/>
    <p:sldId id="378" r:id="rId9"/>
    <p:sldId id="380" r:id="rId10"/>
    <p:sldId id="379" r:id="rId11"/>
    <p:sldId id="381" r:id="rId12"/>
    <p:sldId id="382" r:id="rId13"/>
    <p:sldId id="383" r:id="rId14"/>
    <p:sldId id="384" r:id="rId15"/>
    <p:sldId id="385" r:id="rId16"/>
    <p:sldId id="389" r:id="rId17"/>
    <p:sldId id="386" r:id="rId18"/>
    <p:sldId id="387" r:id="rId19"/>
    <p:sldId id="388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3A85CF-CCBE-4BB6-9ECA-B383A558F1FE}" v="2" dt="2023-10-25T12:11:35.1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 Knabben" userId="5311091a-71b5-48b6-8d2c-6b8e021e507c" providerId="ADAL" clId="{573A85CF-CCBE-4BB6-9ECA-B383A558F1FE}"/>
    <pc:docChg chg="modSld">
      <pc:chgData name="Karin Knabben" userId="5311091a-71b5-48b6-8d2c-6b8e021e507c" providerId="ADAL" clId="{573A85CF-CCBE-4BB6-9ECA-B383A558F1FE}" dt="2023-10-25T12:25:32.071" v="3" actId="14100"/>
      <pc:docMkLst>
        <pc:docMk/>
      </pc:docMkLst>
      <pc:sldChg chg="modSp mod">
        <pc:chgData name="Karin Knabben" userId="5311091a-71b5-48b6-8d2c-6b8e021e507c" providerId="ADAL" clId="{573A85CF-CCBE-4BB6-9ECA-B383A558F1FE}" dt="2023-10-25T12:22:24.496" v="0" actId="20577"/>
        <pc:sldMkLst>
          <pc:docMk/>
          <pc:sldMk cId="4288674040" sldId="383"/>
        </pc:sldMkLst>
        <pc:spChg chg="mod">
          <ac:chgData name="Karin Knabben" userId="5311091a-71b5-48b6-8d2c-6b8e021e507c" providerId="ADAL" clId="{573A85CF-CCBE-4BB6-9ECA-B383A558F1FE}" dt="2023-10-25T12:22:24.496" v="0" actId="20577"/>
          <ac:spMkLst>
            <pc:docMk/>
            <pc:sldMk cId="4288674040" sldId="383"/>
            <ac:spMk id="10" creationId="{DFAF927B-DB46-4A3C-858C-194AD46F9972}"/>
          </ac:spMkLst>
        </pc:spChg>
      </pc:sldChg>
      <pc:sldChg chg="modSp mod">
        <pc:chgData name="Karin Knabben" userId="5311091a-71b5-48b6-8d2c-6b8e021e507c" providerId="ADAL" clId="{573A85CF-CCBE-4BB6-9ECA-B383A558F1FE}" dt="2023-10-25T12:25:32.071" v="3" actId="14100"/>
        <pc:sldMkLst>
          <pc:docMk/>
          <pc:sldMk cId="2393374100" sldId="388"/>
        </pc:sldMkLst>
        <pc:grpChg chg="mod">
          <ac:chgData name="Karin Knabben" userId="5311091a-71b5-48b6-8d2c-6b8e021e507c" providerId="ADAL" clId="{573A85CF-CCBE-4BB6-9ECA-B383A558F1FE}" dt="2023-10-25T12:25:32.071" v="3" actId="14100"/>
          <ac:grpSpMkLst>
            <pc:docMk/>
            <pc:sldMk cId="2393374100" sldId="388"/>
            <ac:grpSpMk id="12" creationId="{4F2681C8-6A02-A0AD-CAFF-855347A86562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FA26F-058F-4F2C-A6AC-BC2FC2CD44A3}" type="datetimeFigureOut">
              <a:rPr lang="nl-NL" smtClean="0"/>
              <a:t>27-10-2023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58F9E-E9D5-4786-86AD-506257333D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215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- Bij tweede ronde vertellen dat het kan zijn dat informatie overlapt met andere presentaties van vmbo regulier. Maar we vertellen het volledige verhaal omdat er mensen zijn die net van </a:t>
            </a:r>
            <a:r>
              <a:rPr lang="nl-NL" dirty="0" err="1"/>
              <a:t>wdd</a:t>
            </a:r>
            <a:r>
              <a:rPr lang="nl-NL" dirty="0"/>
              <a:t>-presentatie komen.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58F9E-E9D5-4786-86AD-506257333D6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3951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E9FA5-96B2-49C3-BA3D-21A46661DF9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322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E9FA5-96B2-49C3-BA3D-21A46661DF9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773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E9FA5-96B2-49C3-BA3D-21A46661DF9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180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E9FA5-96B2-49C3-BA3D-21A46661DF9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285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E9FA5-96B2-49C3-BA3D-21A46661DF9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698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E9FA5-96B2-49C3-BA3D-21A46661DF9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492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E9FA5-96B2-49C3-BA3D-21A46661DF9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566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E9FA5-96B2-49C3-BA3D-21A46661DF9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350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E9FA5-96B2-49C3-BA3D-21A46661DF9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249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E9FA5-96B2-49C3-BA3D-21A46661DF9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85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E9FA5-96B2-49C3-BA3D-21A46661DF9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792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E9FA5-96B2-49C3-BA3D-21A46661DF9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267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E9FA5-96B2-49C3-BA3D-21A46661DF9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762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E9FA5-96B2-49C3-BA3D-21A46661DF9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089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E9FA5-96B2-49C3-BA3D-21A46661DF9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962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27-10-2023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998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27-10-2023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752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27-10-2023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205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27-10-2023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29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27-10-2023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121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27-10-2023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007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27-10-2023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48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27-10-2023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63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27-10-2023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21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27-10-2023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061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27-10-2023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72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209E7-D369-3344-8F56-D1D1B9077223}" type="datetimeFigureOut">
              <a:rPr lang="nl-NL" smtClean="0"/>
              <a:t>27-10-2023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013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ll@sgweredi.nl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3"/>
          <p:cNvSpPr txBox="1">
            <a:spLocks/>
          </p:cNvSpPr>
          <p:nvPr/>
        </p:nvSpPr>
        <p:spPr>
          <a:xfrm>
            <a:off x="-1229603" y="4220204"/>
            <a:ext cx="5938845" cy="72198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1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Informatieavond GT/H</a:t>
            </a:r>
          </a:p>
          <a:p>
            <a:r>
              <a:rPr lang="nl-NL" sz="21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Gemengd Theoretisch Havo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451F5E4-F4B2-4702-9CCC-D67EEBDEF285}"/>
              </a:ext>
            </a:extLst>
          </p:cNvPr>
          <p:cNvSpPr txBox="1"/>
          <p:nvPr/>
        </p:nvSpPr>
        <p:spPr>
          <a:xfrm>
            <a:off x="7369277" y="5503695"/>
            <a:ext cx="4572000" cy="1091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110000"/>
              </a:lnSpc>
              <a:buNone/>
            </a:pPr>
            <a:r>
              <a:rPr lang="nl-NL" sz="2000" dirty="0">
                <a:solidFill>
                  <a:srgbClr val="000000"/>
                </a:solidFill>
                <a:latin typeface="Calibri"/>
                <a:cs typeface="Calibri"/>
              </a:rPr>
              <a:t>Presentatie ronde 1: 19.15 uur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nl-NL" sz="2000" dirty="0">
                <a:solidFill>
                  <a:srgbClr val="000000"/>
                </a:solidFill>
                <a:latin typeface="Calibri"/>
                <a:cs typeface="Calibri"/>
              </a:rPr>
              <a:t>Pauze: 20.00 uur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nl-NL" sz="2000" dirty="0">
                <a:solidFill>
                  <a:srgbClr val="000000"/>
                </a:solidFill>
                <a:latin typeface="Calibri"/>
                <a:cs typeface="Calibri"/>
              </a:rPr>
              <a:t>Presentatie ronde 2: 20.15 uur</a:t>
            </a:r>
          </a:p>
        </p:txBody>
      </p:sp>
      <p:pic>
        <p:nvPicPr>
          <p:cNvPr id="16" name="Afbeelding 15" descr="E_P2_breinenANIMATIE_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006" y="860294"/>
            <a:ext cx="7208972" cy="644590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AC5AB49-51DB-46A2-A10B-C504AD706F5F}"/>
              </a:ext>
            </a:extLst>
          </p:cNvPr>
          <p:cNvSpPr txBox="1"/>
          <p:nvPr/>
        </p:nvSpPr>
        <p:spPr>
          <a:xfrm>
            <a:off x="649100" y="3159916"/>
            <a:ext cx="1983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Calibri"/>
                <a:cs typeface="Calibri"/>
              </a:rPr>
              <a:t>Michelle Beekman</a:t>
            </a:r>
          </a:p>
          <a:p>
            <a:pPr algn="ctr"/>
            <a:r>
              <a:rPr lang="nl-NL" dirty="0">
                <a:cs typeface="Calibri"/>
              </a:rPr>
              <a:t>Chantal Vossen</a:t>
            </a:r>
          </a:p>
          <a:p>
            <a:pPr algn="ctr"/>
            <a:endParaRPr lang="nl-NL" dirty="0">
              <a:latin typeface="Calibri"/>
              <a:cs typeface="Calibri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81A3690-1EC9-5A14-F505-0CBE62726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56464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8976749-AEE5-5C60-A4C3-95F7F025A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6716" y="1794835"/>
            <a:ext cx="1613203" cy="11618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A8B36CA-E2C4-6986-6504-FBFA2399F5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976" r="11649"/>
          <a:stretch/>
        </p:blipFill>
        <p:spPr>
          <a:xfrm>
            <a:off x="327430" y="1701597"/>
            <a:ext cx="1240972" cy="132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3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2">
            <a:extLst>
              <a:ext uri="{FF2B5EF4-FFF2-40B4-BE49-F238E27FC236}">
                <a16:creationId xmlns:a16="http://schemas.microsoft.com/office/drawing/2014/main" id="{DFAF927B-DB46-4A3C-858C-194AD46F9972}"/>
              </a:ext>
            </a:extLst>
          </p:cNvPr>
          <p:cNvSpPr txBox="1">
            <a:spLocks/>
          </p:cNvSpPr>
          <p:nvPr/>
        </p:nvSpPr>
        <p:spPr>
          <a:xfrm>
            <a:off x="2627545" y="-21673"/>
            <a:ext cx="6657969" cy="87180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7F7F7F"/>
                </a:solidFill>
              </a:rPr>
              <a:t>De </a:t>
            </a:r>
            <a:r>
              <a:rPr lang="en-US" sz="4000" dirty="0" err="1">
                <a:solidFill>
                  <a:srgbClr val="7F7F7F"/>
                </a:solidFill>
              </a:rPr>
              <a:t>zorgstructuur</a:t>
            </a:r>
            <a:endParaRPr lang="nl-NL" sz="4000" dirty="0">
              <a:solidFill>
                <a:srgbClr val="7F7F7F"/>
              </a:solidFill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79A0B94E-209C-8E5B-791D-A654B3C0E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23" y="167246"/>
            <a:ext cx="2546706" cy="537311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04E9A45D-62F3-50E1-4C20-ED3951E07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5290" y="-104897"/>
            <a:ext cx="5669280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EE0B1FE-039A-6470-704E-A50DF87FB8B4}"/>
              </a:ext>
            </a:extLst>
          </p:cNvPr>
          <p:cNvSpPr txBox="1"/>
          <p:nvPr/>
        </p:nvSpPr>
        <p:spPr>
          <a:xfrm>
            <a:off x="974696" y="1357482"/>
            <a:ext cx="5426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  <a:defRPr/>
            </a:pPr>
            <a:r>
              <a:rPr lang="nl-NL" altLang="nl-NL" sz="2000" kern="0" dirty="0">
                <a:latin typeface="Calibri"/>
                <a:cs typeface="Calibri"/>
              </a:rPr>
              <a:t>Mentor / vertrouwenspersoon</a:t>
            </a:r>
          </a:p>
        </p:txBody>
      </p:sp>
      <p:pic>
        <p:nvPicPr>
          <p:cNvPr id="6" name="Afbeelding 5" descr="pijl-ppp.png">
            <a:extLst>
              <a:ext uri="{FF2B5EF4-FFF2-40B4-BE49-F238E27FC236}">
                <a16:creationId xmlns:a16="http://schemas.microsoft.com/office/drawing/2014/main" id="{B1D661BD-6FD4-8150-4C1F-56434DBABA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5469" y="1889757"/>
            <a:ext cx="606518" cy="435002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7820D75D-B5F4-999E-E615-0846D0871799}"/>
              </a:ext>
            </a:extLst>
          </p:cNvPr>
          <p:cNvSpPr txBox="1"/>
          <p:nvPr/>
        </p:nvSpPr>
        <p:spPr>
          <a:xfrm>
            <a:off x="857639" y="2456924"/>
            <a:ext cx="5426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  <a:defRPr/>
            </a:pPr>
            <a:r>
              <a:rPr lang="nl-NL" altLang="nl-NL" sz="2000" kern="0" dirty="0">
                <a:latin typeface="Calibri"/>
                <a:cs typeface="Calibri"/>
              </a:rPr>
              <a:t>Teamleider en leerlingbegeleider</a:t>
            </a:r>
          </a:p>
        </p:txBody>
      </p:sp>
      <p:pic>
        <p:nvPicPr>
          <p:cNvPr id="14" name="Afbeelding 13" descr="pijl-ppp.png">
            <a:extLst>
              <a:ext uri="{FF2B5EF4-FFF2-40B4-BE49-F238E27FC236}">
                <a16:creationId xmlns:a16="http://schemas.microsoft.com/office/drawing/2014/main" id="{6FAE185A-4177-8408-4DC4-5E1FC3F4EE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5469" y="3163664"/>
            <a:ext cx="606518" cy="435002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DCE03973-99A5-5ACE-147B-A397754967B5}"/>
              </a:ext>
            </a:extLst>
          </p:cNvPr>
          <p:cNvSpPr txBox="1"/>
          <p:nvPr/>
        </p:nvSpPr>
        <p:spPr>
          <a:xfrm>
            <a:off x="1382876" y="3705241"/>
            <a:ext cx="5426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  <a:defRPr/>
            </a:pPr>
            <a:r>
              <a:rPr lang="nl-NL" altLang="nl-NL" sz="2000" kern="0" dirty="0">
                <a:latin typeface="Calibri"/>
                <a:cs typeface="Calibri"/>
              </a:rPr>
              <a:t>Ondersteuningsteam</a:t>
            </a:r>
          </a:p>
        </p:txBody>
      </p:sp>
      <p:pic>
        <p:nvPicPr>
          <p:cNvPr id="16" name="Afbeelding 15" descr="pijl-ppp.png">
            <a:extLst>
              <a:ext uri="{FF2B5EF4-FFF2-40B4-BE49-F238E27FC236}">
                <a16:creationId xmlns:a16="http://schemas.microsoft.com/office/drawing/2014/main" id="{FC36BB44-2F47-8968-2526-019C4A4FF5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0796" y="4283923"/>
            <a:ext cx="606518" cy="435002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C3C87F83-2895-D4E0-420D-4DCDCCF4800F}"/>
              </a:ext>
            </a:extLst>
          </p:cNvPr>
          <p:cNvSpPr txBox="1"/>
          <p:nvPr/>
        </p:nvSpPr>
        <p:spPr>
          <a:xfrm>
            <a:off x="1249846" y="5029117"/>
            <a:ext cx="5426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  <a:defRPr/>
            </a:pPr>
            <a:r>
              <a:rPr lang="nl-NL" altLang="nl-NL" sz="2000" kern="0" dirty="0">
                <a:latin typeface="Calibri"/>
                <a:cs typeface="Calibri"/>
              </a:rPr>
              <a:t>Zorg Advies Team (ZAT)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4CAE8C8-3459-548A-ACBE-0333C09AAB88}"/>
              </a:ext>
            </a:extLst>
          </p:cNvPr>
          <p:cNvSpPr txBox="1"/>
          <p:nvPr/>
        </p:nvSpPr>
        <p:spPr>
          <a:xfrm>
            <a:off x="8277516" y="1482382"/>
            <a:ext cx="3830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bg2">
                  <a:lumMod val="50000"/>
                </a:schemeClr>
              </a:buClr>
              <a:defRPr/>
            </a:pPr>
            <a:r>
              <a:rPr lang="nl-NL" altLang="nl-NL" sz="2000" kern="0">
                <a:latin typeface="Calibri"/>
                <a:cs typeface="Calibri"/>
              </a:rPr>
              <a:t>Preventief: ACT en GRIPP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6C00F98-B144-46CD-618F-7BD0115C67E6}"/>
              </a:ext>
            </a:extLst>
          </p:cNvPr>
          <p:cNvSpPr txBox="1"/>
          <p:nvPr/>
        </p:nvSpPr>
        <p:spPr>
          <a:xfrm>
            <a:off x="8019115" y="2857034"/>
            <a:ext cx="3830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bg2">
                  <a:lumMod val="50000"/>
                </a:schemeClr>
              </a:buClr>
              <a:defRPr/>
            </a:pPr>
            <a:r>
              <a:rPr lang="nl-NL" altLang="nl-NL" sz="2000" kern="0" err="1">
                <a:latin typeface="Calibri"/>
                <a:cs typeface="Calibri"/>
              </a:rPr>
              <a:t>Pluspas</a:t>
            </a:r>
            <a:r>
              <a:rPr lang="nl-NL" altLang="nl-NL" sz="2000" kern="0">
                <a:latin typeface="Calibri"/>
                <a:cs typeface="Calibri"/>
              </a:rPr>
              <a:t>: leer- en/of ontwikkelingsproblemen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932590B5-18D3-590C-3045-7114F71C9C64}"/>
              </a:ext>
            </a:extLst>
          </p:cNvPr>
          <p:cNvSpPr txBox="1"/>
          <p:nvPr/>
        </p:nvSpPr>
        <p:spPr>
          <a:xfrm>
            <a:off x="6676094" y="4134743"/>
            <a:ext cx="542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bg2">
                  <a:lumMod val="50000"/>
                </a:schemeClr>
              </a:buClr>
              <a:defRPr/>
            </a:pPr>
            <a:r>
              <a:rPr lang="nl-NL" altLang="nl-NL" sz="2000" kern="0" dirty="0">
                <a:latin typeface="Calibri"/>
                <a:cs typeface="Calibri"/>
              </a:rPr>
              <a:t>Steunlessen: taal, rekenen, plannen &amp; organiseren, leerstrategieën</a:t>
            </a:r>
            <a:endParaRPr lang="nl-NL" altLang="nl-NL" sz="2000" kern="0" dirty="0">
              <a:latin typeface="Calibri"/>
              <a:cs typeface="Calibri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88674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2">
            <a:extLst>
              <a:ext uri="{FF2B5EF4-FFF2-40B4-BE49-F238E27FC236}">
                <a16:creationId xmlns:a16="http://schemas.microsoft.com/office/drawing/2014/main" id="{DFAF927B-DB46-4A3C-858C-194AD46F9972}"/>
              </a:ext>
            </a:extLst>
          </p:cNvPr>
          <p:cNvSpPr txBox="1">
            <a:spLocks/>
          </p:cNvSpPr>
          <p:nvPr/>
        </p:nvSpPr>
        <p:spPr>
          <a:xfrm>
            <a:off x="2627545" y="-21673"/>
            <a:ext cx="6657969" cy="87180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7F7F7F"/>
                </a:solidFill>
              </a:rPr>
              <a:t>Het </a:t>
            </a:r>
            <a:r>
              <a:rPr lang="en-US" sz="4000" dirty="0" err="1">
                <a:solidFill>
                  <a:srgbClr val="7F7F7F"/>
                </a:solidFill>
              </a:rPr>
              <a:t>nieuwe</a:t>
            </a:r>
            <a:r>
              <a:rPr lang="en-US" sz="4000" dirty="0">
                <a:solidFill>
                  <a:srgbClr val="7F7F7F"/>
                </a:solidFill>
              </a:rPr>
              <a:t> </a:t>
            </a:r>
            <a:r>
              <a:rPr lang="en-US" sz="4000" dirty="0" err="1">
                <a:solidFill>
                  <a:srgbClr val="7F7F7F"/>
                </a:solidFill>
              </a:rPr>
              <a:t>onderwijs</a:t>
            </a:r>
            <a:endParaRPr lang="nl-NL" sz="4000" dirty="0">
              <a:solidFill>
                <a:srgbClr val="7F7F7F"/>
              </a:solidFill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79A0B94E-209C-8E5B-791D-A654B3C0E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23" y="167246"/>
            <a:ext cx="2546706" cy="537311"/>
          </a:xfrm>
          <a:prstGeom prst="rect">
            <a:avLst/>
          </a:prstGeom>
        </p:spPr>
      </p:pic>
      <p:pic>
        <p:nvPicPr>
          <p:cNvPr id="3" name="Afbeelding 2" descr="4-sterren.png">
            <a:extLst>
              <a:ext uri="{FF2B5EF4-FFF2-40B4-BE49-F238E27FC236}">
                <a16:creationId xmlns:a16="http://schemas.microsoft.com/office/drawing/2014/main" id="{DA9CA22B-87A0-B727-93F0-1D0C535EB2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2" t="73351"/>
          <a:stretch/>
        </p:blipFill>
        <p:spPr>
          <a:xfrm>
            <a:off x="7390627" y="1418265"/>
            <a:ext cx="394326" cy="43222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6343CD3-59B0-48F6-0043-18AEAE1C43E3}"/>
              </a:ext>
            </a:extLst>
          </p:cNvPr>
          <p:cNvSpPr txBox="1"/>
          <p:nvPr/>
        </p:nvSpPr>
        <p:spPr>
          <a:xfrm>
            <a:off x="7924914" y="1403535"/>
            <a:ext cx="611320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/>
              <a:t>Onderwijs</a:t>
            </a:r>
            <a:r>
              <a:rPr lang="en-GB" sz="2000" dirty="0"/>
              <a:t> in </a:t>
            </a:r>
            <a:r>
              <a:rPr lang="en-GB" sz="2000" dirty="0" err="1"/>
              <a:t>ontwikkeling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2 </a:t>
            </a:r>
            <a:r>
              <a:rPr lang="en-GB" sz="2000" dirty="0" err="1"/>
              <a:t>jarige</a:t>
            </a:r>
            <a:r>
              <a:rPr lang="en-GB" sz="2000" dirty="0"/>
              <a:t> </a:t>
            </a:r>
            <a:r>
              <a:rPr lang="en-GB" sz="2000" dirty="0" err="1"/>
              <a:t>brugperiode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 err="1"/>
              <a:t>Keuzedelen</a:t>
            </a:r>
            <a:endParaRPr lang="en-GB" sz="20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7AF50D8-C7E9-8FF3-D531-AA7A1CFBD1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0627" y="2618269"/>
            <a:ext cx="396274" cy="432854"/>
          </a:xfrm>
          <a:prstGeom prst="rect">
            <a:avLst/>
          </a:prstGeom>
        </p:spPr>
      </p:pic>
      <p:pic>
        <p:nvPicPr>
          <p:cNvPr id="2052" name="Picture 4" descr="Adviesgesprek online - Janet Weijman">
            <a:extLst>
              <a:ext uri="{FF2B5EF4-FFF2-40B4-BE49-F238E27FC236}">
                <a16:creationId xmlns:a16="http://schemas.microsoft.com/office/drawing/2014/main" id="{6B199D1A-6D0A-7EA7-DCB0-B9E11C789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" y="1478392"/>
            <a:ext cx="7200419" cy="403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6BAE9E5-DD49-3C63-94EC-FA63ADCC28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8660" y="3833003"/>
            <a:ext cx="396274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93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2">
            <a:extLst>
              <a:ext uri="{FF2B5EF4-FFF2-40B4-BE49-F238E27FC236}">
                <a16:creationId xmlns:a16="http://schemas.microsoft.com/office/drawing/2014/main" id="{DFAF927B-DB46-4A3C-858C-194AD46F9972}"/>
              </a:ext>
            </a:extLst>
          </p:cNvPr>
          <p:cNvSpPr txBox="1">
            <a:spLocks/>
          </p:cNvSpPr>
          <p:nvPr/>
        </p:nvSpPr>
        <p:spPr>
          <a:xfrm>
            <a:off x="2627545" y="-21673"/>
            <a:ext cx="6657969" cy="87180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7F7F7F"/>
                </a:solidFill>
              </a:rPr>
              <a:t>Determineren</a:t>
            </a:r>
            <a:endParaRPr lang="nl-NL" sz="4000" dirty="0">
              <a:solidFill>
                <a:srgbClr val="7F7F7F"/>
              </a:solidFill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79A0B94E-209C-8E5B-791D-A654B3C0E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23" y="167246"/>
            <a:ext cx="2546706" cy="537311"/>
          </a:xfrm>
          <a:prstGeom prst="rect">
            <a:avLst/>
          </a:prstGeom>
        </p:spPr>
      </p:pic>
      <p:sp>
        <p:nvSpPr>
          <p:cNvPr id="2" name="Titel 3">
            <a:extLst>
              <a:ext uri="{FF2B5EF4-FFF2-40B4-BE49-F238E27FC236}">
                <a16:creationId xmlns:a16="http://schemas.microsoft.com/office/drawing/2014/main" id="{C5056010-BB4D-2E52-F92F-C75DD71BCACC}"/>
              </a:ext>
            </a:extLst>
          </p:cNvPr>
          <p:cNvSpPr txBox="1">
            <a:spLocks/>
          </p:cNvSpPr>
          <p:nvPr/>
        </p:nvSpPr>
        <p:spPr>
          <a:xfrm>
            <a:off x="559837" y="1733008"/>
            <a:ext cx="5938845" cy="60652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Samen de route bepalen</a:t>
            </a:r>
          </a:p>
        </p:txBody>
      </p:sp>
      <p:pic>
        <p:nvPicPr>
          <p:cNvPr id="4" name="Afbeelding 3" descr="WD-driehoek-ldo.png">
            <a:extLst>
              <a:ext uri="{FF2B5EF4-FFF2-40B4-BE49-F238E27FC236}">
                <a16:creationId xmlns:a16="http://schemas.microsoft.com/office/drawing/2014/main" id="{F4DE3D8D-C830-B92E-27B1-2488E08A1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82" y="1347914"/>
            <a:ext cx="3329436" cy="270794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F8AC5E0-D307-4577-5E1F-4BFEA271B5F7}"/>
              </a:ext>
            </a:extLst>
          </p:cNvPr>
          <p:cNvSpPr txBox="1"/>
          <p:nvPr/>
        </p:nvSpPr>
        <p:spPr>
          <a:xfrm>
            <a:off x="3212379" y="4233474"/>
            <a:ext cx="8525022" cy="21185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buClr>
                <a:srgbClr val="993366"/>
              </a:buClr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differentieren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. Lessen volgen op het juiste niveau</a:t>
            </a:r>
          </a:p>
          <a:p>
            <a:pPr>
              <a:lnSpc>
                <a:spcPct val="150000"/>
              </a:lnSpc>
              <a:buClr>
                <a:srgbClr val="993366"/>
              </a:buClr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Maatwerk per leerling</a:t>
            </a:r>
          </a:p>
          <a:p>
            <a:pPr>
              <a:lnSpc>
                <a:spcPct val="150000"/>
              </a:lnSpc>
              <a:buClr>
                <a:srgbClr val="993366"/>
              </a:buClr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Driegesprek: ouders – leerling – persoonlijke mentor</a:t>
            </a:r>
          </a:p>
          <a:p>
            <a:pPr>
              <a:lnSpc>
                <a:spcPct val="150000"/>
              </a:lnSpc>
              <a:buClr>
                <a:srgbClr val="993366"/>
              </a:buClr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Leerdoelen &amp; cijfers &amp; formatieve toetsen &amp; leertaakgedrag</a:t>
            </a:r>
          </a:p>
          <a:p>
            <a:pPr>
              <a:lnSpc>
                <a:spcPct val="150000"/>
              </a:lnSpc>
              <a:buClr>
                <a:srgbClr val="993366"/>
              </a:buClr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Doorstroom naar GT leerjaar 3 of Havo leerjaar 3</a:t>
            </a:r>
          </a:p>
        </p:txBody>
      </p:sp>
      <p:pic>
        <p:nvPicPr>
          <p:cNvPr id="9" name="Afbeelding 8" descr="pijl-ppp.png">
            <a:extLst>
              <a:ext uri="{FF2B5EF4-FFF2-40B4-BE49-F238E27FC236}">
                <a16:creationId xmlns:a16="http://schemas.microsoft.com/office/drawing/2014/main" id="{AF2EC577-7AE9-BEF1-AB76-0F49584B72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542" y="4300963"/>
            <a:ext cx="606518" cy="435002"/>
          </a:xfrm>
          <a:prstGeom prst="rect">
            <a:avLst/>
          </a:prstGeom>
        </p:spPr>
      </p:pic>
      <p:pic>
        <p:nvPicPr>
          <p:cNvPr id="11" name="Afbeelding 10" descr="pijl-ppp.png">
            <a:extLst>
              <a:ext uri="{FF2B5EF4-FFF2-40B4-BE49-F238E27FC236}">
                <a16:creationId xmlns:a16="http://schemas.microsoft.com/office/drawing/2014/main" id="{F7DD7CC3-F802-F30B-46DD-3E5AD33303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542" y="4659122"/>
            <a:ext cx="606518" cy="435002"/>
          </a:xfrm>
          <a:prstGeom prst="rect">
            <a:avLst/>
          </a:prstGeom>
        </p:spPr>
      </p:pic>
      <p:pic>
        <p:nvPicPr>
          <p:cNvPr id="12" name="Afbeelding 11" descr="pijl-ppp.png">
            <a:extLst>
              <a:ext uri="{FF2B5EF4-FFF2-40B4-BE49-F238E27FC236}">
                <a16:creationId xmlns:a16="http://schemas.microsoft.com/office/drawing/2014/main" id="{908D31CD-BF9C-03F4-64A0-D9590D122B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542" y="5107291"/>
            <a:ext cx="606518" cy="435002"/>
          </a:xfrm>
          <a:prstGeom prst="rect">
            <a:avLst/>
          </a:prstGeom>
        </p:spPr>
      </p:pic>
      <p:pic>
        <p:nvPicPr>
          <p:cNvPr id="13" name="Afbeelding 12" descr="pijl-ppp.png">
            <a:extLst>
              <a:ext uri="{FF2B5EF4-FFF2-40B4-BE49-F238E27FC236}">
                <a16:creationId xmlns:a16="http://schemas.microsoft.com/office/drawing/2014/main" id="{AB088DAD-A66F-E29E-B5A5-E3B8CA2E90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202" y="5516098"/>
            <a:ext cx="606518" cy="435002"/>
          </a:xfrm>
          <a:prstGeom prst="rect">
            <a:avLst/>
          </a:prstGeom>
        </p:spPr>
      </p:pic>
      <p:pic>
        <p:nvPicPr>
          <p:cNvPr id="14" name="Afbeelding 13" descr="pijl-ppp.png">
            <a:extLst>
              <a:ext uri="{FF2B5EF4-FFF2-40B4-BE49-F238E27FC236}">
                <a16:creationId xmlns:a16="http://schemas.microsoft.com/office/drawing/2014/main" id="{DA4E881C-7E16-2329-F108-6CEF759277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86" y="5903528"/>
            <a:ext cx="606518" cy="43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7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2">
            <a:extLst>
              <a:ext uri="{FF2B5EF4-FFF2-40B4-BE49-F238E27FC236}">
                <a16:creationId xmlns:a16="http://schemas.microsoft.com/office/drawing/2014/main" id="{DFAF927B-DB46-4A3C-858C-194AD46F9972}"/>
              </a:ext>
            </a:extLst>
          </p:cNvPr>
          <p:cNvSpPr txBox="1">
            <a:spLocks/>
          </p:cNvSpPr>
          <p:nvPr/>
        </p:nvSpPr>
        <p:spPr>
          <a:xfrm>
            <a:off x="2627545" y="-21673"/>
            <a:ext cx="6657969" cy="87180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7F7F7F"/>
                </a:solidFill>
              </a:rPr>
              <a:t>Aanmelden</a:t>
            </a:r>
            <a:r>
              <a:rPr lang="en-US" sz="4000" dirty="0">
                <a:solidFill>
                  <a:srgbClr val="7F7F7F"/>
                </a:solidFill>
              </a:rPr>
              <a:t>:  De </a:t>
            </a:r>
            <a:r>
              <a:rPr lang="en-US" sz="4000" dirty="0" err="1">
                <a:solidFill>
                  <a:srgbClr val="7F7F7F"/>
                </a:solidFill>
              </a:rPr>
              <a:t>juiste</a:t>
            </a:r>
            <a:r>
              <a:rPr lang="en-US" sz="4000" dirty="0">
                <a:solidFill>
                  <a:srgbClr val="7F7F7F"/>
                </a:solidFill>
              </a:rPr>
              <a:t> </a:t>
            </a:r>
            <a:r>
              <a:rPr lang="en-US" sz="4000" dirty="0" err="1">
                <a:solidFill>
                  <a:srgbClr val="7F7F7F"/>
                </a:solidFill>
              </a:rPr>
              <a:t>keuze</a:t>
            </a:r>
            <a:endParaRPr lang="nl-NL" sz="4000" dirty="0">
              <a:solidFill>
                <a:srgbClr val="7F7F7F"/>
              </a:solidFill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79A0B94E-209C-8E5B-791D-A654B3C0E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23" y="167246"/>
            <a:ext cx="2546706" cy="537311"/>
          </a:xfrm>
          <a:prstGeom prst="rect">
            <a:avLst/>
          </a:prstGeom>
        </p:spPr>
      </p:pic>
      <p:sp>
        <p:nvSpPr>
          <p:cNvPr id="2" name="Titel 3">
            <a:extLst>
              <a:ext uri="{FF2B5EF4-FFF2-40B4-BE49-F238E27FC236}">
                <a16:creationId xmlns:a16="http://schemas.microsoft.com/office/drawing/2014/main" id="{C5056010-BB4D-2E52-F92F-C75DD71BCACC}"/>
              </a:ext>
            </a:extLst>
          </p:cNvPr>
          <p:cNvSpPr txBox="1">
            <a:spLocks/>
          </p:cNvSpPr>
          <p:nvPr/>
        </p:nvSpPr>
        <p:spPr>
          <a:xfrm>
            <a:off x="1431548" y="1418670"/>
            <a:ext cx="5938845" cy="60652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De juiste keuze bepalen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F8AC5E0-D307-4577-5E1F-4BFEA271B5F7}"/>
              </a:ext>
            </a:extLst>
          </p:cNvPr>
          <p:cNvSpPr txBox="1"/>
          <p:nvPr/>
        </p:nvSpPr>
        <p:spPr>
          <a:xfrm>
            <a:off x="6412779" y="850131"/>
            <a:ext cx="8525022" cy="5586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buClr>
                <a:srgbClr val="993366"/>
              </a:buClr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Kies de VO school naar keuze</a:t>
            </a:r>
          </a:p>
          <a:p>
            <a:pPr>
              <a:lnSpc>
                <a:spcPct val="150000"/>
              </a:lnSpc>
              <a:buClr>
                <a:srgbClr val="993366"/>
              </a:buClr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993366"/>
              </a:buClr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993366"/>
              </a:buClr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Regulier onderwijs     of      natuurlijk leren WD3</a:t>
            </a:r>
          </a:p>
          <a:p>
            <a:pPr>
              <a:lnSpc>
                <a:spcPct val="150000"/>
              </a:lnSpc>
              <a:buClr>
                <a:srgbClr val="993366"/>
              </a:buClr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993366"/>
              </a:buClr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993366"/>
              </a:buClr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         Vraag advies aan de docent groep 8</a:t>
            </a:r>
          </a:p>
          <a:p>
            <a:pPr>
              <a:lnSpc>
                <a:spcPct val="150000"/>
              </a:lnSpc>
              <a:buClr>
                <a:srgbClr val="993366"/>
              </a:buClr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993366"/>
              </a:buClr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993366"/>
              </a:buClr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Regulier: Dakpanklas              WD3: Enkelvoudig</a:t>
            </a:r>
          </a:p>
          <a:p>
            <a:pPr>
              <a:lnSpc>
                <a:spcPct val="150000"/>
              </a:lnSpc>
              <a:buClr>
                <a:srgbClr val="993366"/>
              </a:buClr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Basis/Kader		Basis</a:t>
            </a:r>
          </a:p>
          <a:p>
            <a:pPr>
              <a:lnSpc>
                <a:spcPct val="150000"/>
              </a:lnSpc>
              <a:buClr>
                <a:srgbClr val="993366"/>
              </a:buClr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Kader/GT			Kader</a:t>
            </a:r>
          </a:p>
          <a:p>
            <a:pPr>
              <a:lnSpc>
                <a:spcPct val="150000"/>
              </a:lnSpc>
              <a:buClr>
                <a:srgbClr val="993366"/>
              </a:buClr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GT/Havo			GT</a:t>
            </a:r>
          </a:p>
          <a:p>
            <a:pPr>
              <a:lnSpc>
                <a:spcPct val="150000"/>
              </a:lnSpc>
              <a:buClr>
                <a:srgbClr val="993366"/>
              </a:buClr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Havo/vwo			Havo</a:t>
            </a:r>
          </a:p>
          <a:p>
            <a:pPr>
              <a:lnSpc>
                <a:spcPct val="150000"/>
              </a:lnSpc>
              <a:buClr>
                <a:srgbClr val="993366"/>
              </a:buClr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Vwo (atheneum/gymnasium)	Vwo	</a:t>
            </a:r>
          </a:p>
        </p:txBody>
      </p:sp>
      <p:pic>
        <p:nvPicPr>
          <p:cNvPr id="12" name="Afbeelding 11" descr="pijl-ppp.png">
            <a:extLst>
              <a:ext uri="{FF2B5EF4-FFF2-40B4-BE49-F238E27FC236}">
                <a16:creationId xmlns:a16="http://schemas.microsoft.com/office/drawing/2014/main" id="{908D31CD-BF9C-03F4-64A0-D9590D122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21594" y="1435845"/>
            <a:ext cx="606518" cy="435002"/>
          </a:xfrm>
          <a:prstGeom prst="rect">
            <a:avLst/>
          </a:prstGeom>
        </p:spPr>
      </p:pic>
      <p:pic>
        <p:nvPicPr>
          <p:cNvPr id="1026" name="Picture 2" descr="Were Di - Were Di">
            <a:extLst>
              <a:ext uri="{FF2B5EF4-FFF2-40B4-BE49-F238E27FC236}">
                <a16:creationId xmlns:a16="http://schemas.microsoft.com/office/drawing/2014/main" id="{25FDAAF4-D1B9-655A-3381-7B5DD5D1B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876" y="2168353"/>
            <a:ext cx="31623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 descr="pijl-ppp.png">
            <a:extLst>
              <a:ext uri="{FF2B5EF4-FFF2-40B4-BE49-F238E27FC236}">
                <a16:creationId xmlns:a16="http://schemas.microsoft.com/office/drawing/2014/main" id="{3D7B8211-F102-9A7F-84C3-15AE8B7C7D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03999" y="1435845"/>
            <a:ext cx="606518" cy="43500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F16F4D6-5AE6-71ED-9D7C-7F0DE82B75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8609" y="2436178"/>
            <a:ext cx="432854" cy="60965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292424C-9F1E-C006-47D8-E2148ED8FC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3351" y="3614188"/>
            <a:ext cx="432854" cy="60965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E2CD8B2-00AB-B190-56B4-3B887050E2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8332" y="3614187"/>
            <a:ext cx="432854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2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2">
            <a:extLst>
              <a:ext uri="{FF2B5EF4-FFF2-40B4-BE49-F238E27FC236}">
                <a16:creationId xmlns:a16="http://schemas.microsoft.com/office/drawing/2014/main" id="{DFAF927B-DB46-4A3C-858C-194AD46F9972}"/>
              </a:ext>
            </a:extLst>
          </p:cNvPr>
          <p:cNvSpPr txBox="1">
            <a:spLocks/>
          </p:cNvSpPr>
          <p:nvPr/>
        </p:nvSpPr>
        <p:spPr>
          <a:xfrm>
            <a:off x="2627545" y="-21673"/>
            <a:ext cx="6657969" cy="87180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7F7F7F"/>
                </a:solidFill>
              </a:rPr>
              <a:t>Belangrijke</a:t>
            </a:r>
            <a:r>
              <a:rPr lang="en-US" sz="4000" dirty="0">
                <a:solidFill>
                  <a:srgbClr val="7F7F7F"/>
                </a:solidFill>
              </a:rPr>
              <a:t> Data</a:t>
            </a:r>
            <a:endParaRPr lang="nl-NL" sz="4000" dirty="0">
              <a:solidFill>
                <a:srgbClr val="7F7F7F"/>
              </a:solidFill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79A0B94E-209C-8E5B-791D-A654B3C0E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23" y="167246"/>
            <a:ext cx="2546706" cy="537311"/>
          </a:xfrm>
          <a:prstGeom prst="rect">
            <a:avLst/>
          </a:prstGeom>
        </p:spPr>
      </p:pic>
      <p:pic>
        <p:nvPicPr>
          <p:cNvPr id="3" name="Afbeelding 2" descr="uitroep.png">
            <a:extLst>
              <a:ext uri="{FF2B5EF4-FFF2-40B4-BE49-F238E27FC236}">
                <a16:creationId xmlns:a16="http://schemas.microsoft.com/office/drawing/2014/main" id="{4FBCDBAE-AF8A-72F6-6518-EC1A385553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363" y="-391811"/>
            <a:ext cx="1505922" cy="2666034"/>
          </a:xfrm>
          <a:prstGeom prst="rect">
            <a:avLst/>
          </a:prstGeom>
        </p:spPr>
      </p:pic>
      <p:sp>
        <p:nvSpPr>
          <p:cNvPr id="5" name="Tijdelijke aanduiding voor inhoud 3">
            <a:extLst>
              <a:ext uri="{FF2B5EF4-FFF2-40B4-BE49-F238E27FC236}">
                <a16:creationId xmlns:a16="http://schemas.microsoft.com/office/drawing/2014/main" id="{6E2EA849-1DF3-5549-7C60-7744F96F31B0}"/>
              </a:ext>
            </a:extLst>
          </p:cNvPr>
          <p:cNvSpPr txBox="1">
            <a:spLocks/>
          </p:cNvSpPr>
          <p:nvPr/>
        </p:nvSpPr>
        <p:spPr>
          <a:xfrm>
            <a:off x="3180176" y="1890517"/>
            <a:ext cx="8585435" cy="51629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nl-NL" sz="2000" dirty="0">
                <a:cs typeface="Calibri"/>
              </a:rPr>
              <a:t>Oriëntatielessen			</a:t>
            </a:r>
            <a:r>
              <a:rPr lang="nl-NL" sz="2000" dirty="0">
                <a:latin typeface="Calibri"/>
                <a:cs typeface="Calibri"/>
              </a:rPr>
              <a:t>8 </a:t>
            </a:r>
            <a:r>
              <a:rPr lang="en-US" sz="2000" dirty="0">
                <a:latin typeface="Calibri"/>
                <a:cs typeface="Calibri"/>
              </a:rPr>
              <a:t>November van 12.30u tot 15.15u </a:t>
            </a:r>
            <a:endParaRPr lang="nl-NL" sz="2000" dirty="0">
              <a:latin typeface="Calibri"/>
              <a:cs typeface="Calibri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nl-NL" sz="2000" dirty="0">
                <a:latin typeface="Calibri"/>
                <a:cs typeface="Calibri"/>
              </a:rPr>
              <a:t>						15 N</a:t>
            </a:r>
            <a:r>
              <a:rPr lang="en-US" sz="2000" dirty="0" err="1">
                <a:latin typeface="Calibri"/>
                <a:cs typeface="Calibri"/>
              </a:rPr>
              <a:t>ovember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>
                <a:cs typeface="Calibri"/>
              </a:rPr>
              <a:t>van 12.30u tot 15.15u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cs typeface="Calibri"/>
              </a:rPr>
              <a:t>						</a:t>
            </a:r>
            <a:r>
              <a:rPr lang="en-US" sz="2000" dirty="0" err="1">
                <a:cs typeface="Calibri"/>
              </a:rPr>
              <a:t>Aanmelden</a:t>
            </a:r>
            <a:r>
              <a:rPr lang="en-US" sz="2000" dirty="0">
                <a:cs typeface="Calibri"/>
              </a:rPr>
              <a:t> via de website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000" dirty="0">
              <a:latin typeface="Calibri"/>
              <a:cs typeface="Calibri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GEO Battle				17 </a:t>
            </a:r>
            <a:r>
              <a:rPr lang="en-US" sz="2000" dirty="0" err="1">
                <a:latin typeface="Calibri"/>
                <a:cs typeface="Calibri"/>
              </a:rPr>
              <a:t>Januari</a:t>
            </a: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>
                <a:latin typeface="Calibri"/>
                <a:cs typeface="Calibri"/>
              </a:rPr>
              <a:t>						</a:t>
            </a:r>
            <a:r>
              <a:rPr lang="en-US" sz="2000" dirty="0" err="1">
                <a:latin typeface="Calibri"/>
                <a:cs typeface="Calibri"/>
              </a:rPr>
              <a:t>Aanmelden</a:t>
            </a:r>
            <a:r>
              <a:rPr lang="en-US" sz="2000" dirty="0">
                <a:latin typeface="Calibri"/>
                <a:cs typeface="Calibri"/>
              </a:rPr>
              <a:t> via de website met </a:t>
            </a:r>
            <a:r>
              <a:rPr lang="en-US" sz="2000" dirty="0" err="1">
                <a:latin typeface="Calibri"/>
                <a:cs typeface="Calibri"/>
              </a:rPr>
              <a:t>een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groepje</a:t>
            </a:r>
            <a:endParaRPr lang="en-US" sz="2000" dirty="0">
              <a:latin typeface="Calibri"/>
              <a:cs typeface="Calibri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2000" dirty="0">
              <a:latin typeface="Calibri"/>
              <a:cs typeface="Calibri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nl-NL" sz="2000" dirty="0">
                <a:latin typeface="Calibri"/>
                <a:cs typeface="Calibri"/>
              </a:rPr>
              <a:t>Open dag				27 Januari van 09.00u </a:t>
            </a:r>
            <a:r>
              <a:rPr lang="mr-IN" sz="2000" dirty="0">
                <a:latin typeface="Calibri"/>
                <a:cs typeface="Calibri"/>
              </a:rPr>
              <a:t>–</a:t>
            </a:r>
            <a:r>
              <a:rPr lang="nl-NL" sz="2000" dirty="0">
                <a:latin typeface="Calibri"/>
                <a:cs typeface="Calibri"/>
              </a:rPr>
              <a:t> 13.00u</a:t>
            </a:r>
          </a:p>
          <a:p>
            <a:pPr marL="0" indent="0">
              <a:lnSpc>
                <a:spcPct val="110000"/>
              </a:lnSpc>
              <a:buNone/>
            </a:pPr>
            <a:endParaRPr lang="nl-NL" sz="2000" dirty="0">
              <a:latin typeface="Calibri"/>
              <a:cs typeface="Calibri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nl-NL" sz="2000" dirty="0">
                <a:latin typeface="Calibri"/>
                <a:cs typeface="Calibri"/>
              </a:rPr>
              <a:t>Aanmeldweek     		        25 – 31 Maart (meer info volgt)</a:t>
            </a:r>
          </a:p>
        </p:txBody>
      </p:sp>
      <p:pic>
        <p:nvPicPr>
          <p:cNvPr id="7" name="Afbeelding 6" descr="WD-samenwerken.png">
            <a:extLst>
              <a:ext uri="{FF2B5EF4-FFF2-40B4-BE49-F238E27FC236}">
                <a16:creationId xmlns:a16="http://schemas.microsoft.com/office/drawing/2014/main" id="{4E06953F-66C6-A38B-4D09-39AFEA7A73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9" y="2454159"/>
            <a:ext cx="1697661" cy="1304418"/>
          </a:xfrm>
          <a:prstGeom prst="rect">
            <a:avLst/>
          </a:prstGeom>
        </p:spPr>
      </p:pic>
      <p:pic>
        <p:nvPicPr>
          <p:cNvPr id="8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79180920-0F89-0C79-D814-F7F87DE29D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3977" y="1377680"/>
            <a:ext cx="1816052" cy="1303766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893CCBD-771C-216D-CC83-B557026DE5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7923" y="5175870"/>
            <a:ext cx="2889754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84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2">
            <a:extLst>
              <a:ext uri="{FF2B5EF4-FFF2-40B4-BE49-F238E27FC236}">
                <a16:creationId xmlns:a16="http://schemas.microsoft.com/office/drawing/2014/main" id="{DFAF927B-DB46-4A3C-858C-194AD46F9972}"/>
              </a:ext>
            </a:extLst>
          </p:cNvPr>
          <p:cNvSpPr txBox="1">
            <a:spLocks/>
          </p:cNvSpPr>
          <p:nvPr/>
        </p:nvSpPr>
        <p:spPr>
          <a:xfrm>
            <a:off x="2627545" y="-21673"/>
            <a:ext cx="6657969" cy="87180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7F7F7F"/>
                </a:solidFill>
              </a:rPr>
              <a:t>Vragen</a:t>
            </a:r>
            <a:endParaRPr lang="nl-NL" sz="4000" dirty="0">
              <a:solidFill>
                <a:srgbClr val="7F7F7F"/>
              </a:solidFill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79A0B94E-209C-8E5B-791D-A654B3C0E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23" y="167246"/>
            <a:ext cx="2546706" cy="537311"/>
          </a:xfrm>
          <a:prstGeom prst="rect">
            <a:avLst/>
          </a:prstGeom>
        </p:spPr>
      </p:pic>
      <p:pic>
        <p:nvPicPr>
          <p:cNvPr id="2" name="Afbeelding 1" descr="ppp-pres-6.png">
            <a:extLst>
              <a:ext uri="{FF2B5EF4-FFF2-40B4-BE49-F238E27FC236}">
                <a16:creationId xmlns:a16="http://schemas.microsoft.com/office/drawing/2014/main" id="{AA2960EE-2731-0A2A-FDE2-B5908DDD31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524" y="893476"/>
            <a:ext cx="7996256" cy="5740903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26AE7E51-E0AB-D180-0CFC-FF9715F4C938}"/>
              </a:ext>
            </a:extLst>
          </p:cNvPr>
          <p:cNvSpPr/>
          <p:nvPr/>
        </p:nvSpPr>
        <p:spPr>
          <a:xfrm>
            <a:off x="8077280" y="1340172"/>
            <a:ext cx="3809920" cy="2457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nl-NL" sz="2000" dirty="0">
                <a:latin typeface="Calibri"/>
                <a:cs typeface="Calibri"/>
              </a:rPr>
              <a:t>Heeft u nog een persoonlijke vraag in verband met uw kind?</a:t>
            </a:r>
          </a:p>
          <a:p>
            <a:pPr>
              <a:lnSpc>
                <a:spcPct val="110000"/>
              </a:lnSpc>
            </a:pPr>
            <a:r>
              <a:rPr lang="nl-NL" sz="2000" dirty="0">
                <a:latin typeface="Calibri"/>
                <a:cs typeface="Calibri"/>
              </a:rPr>
              <a:t>Kies dan voor een persoonlijk contactmoment.</a:t>
            </a:r>
          </a:p>
          <a:p>
            <a:pPr>
              <a:lnSpc>
                <a:spcPct val="110000"/>
              </a:lnSpc>
            </a:pPr>
            <a:endParaRPr lang="nl-NL" sz="2000" dirty="0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nl-NL" sz="2000" dirty="0">
                <a:latin typeface="Calibri"/>
                <a:cs typeface="Calibri"/>
              </a:rPr>
              <a:t>Dhr. Vellinga :   </a:t>
            </a:r>
            <a:r>
              <a:rPr lang="nl-NL" sz="2000" dirty="0">
                <a:latin typeface="Calibri"/>
                <a:cs typeface="Calibri"/>
                <a:hlinkClick r:id="rId6"/>
              </a:rPr>
              <a:t>vll@sgweredi.nl</a:t>
            </a:r>
            <a:endParaRPr lang="nl-NL" sz="2000" dirty="0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nl-NL" sz="2000" dirty="0">
                <a:latin typeface="Calibri"/>
                <a:cs typeface="Calibri"/>
              </a:rPr>
              <a:t>Teamleider brugklas vmbo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C2B8540-57A7-D4AD-955B-B3ECBA4E9D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2485" y="3949526"/>
            <a:ext cx="1133945" cy="113394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994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79A0B94E-209C-8E5B-791D-A654B3C0E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23" y="167246"/>
            <a:ext cx="2546706" cy="537311"/>
          </a:xfrm>
          <a:prstGeom prst="rect">
            <a:avLst/>
          </a:prstGeom>
        </p:spPr>
      </p:pic>
      <p:grpSp>
        <p:nvGrpSpPr>
          <p:cNvPr id="5" name="Group 11">
            <a:extLst>
              <a:ext uri="{FF2B5EF4-FFF2-40B4-BE49-F238E27FC236}">
                <a16:creationId xmlns:a16="http://schemas.microsoft.com/office/drawing/2014/main" id="{F28F4D3B-F833-6481-DB5E-A153BA22C6CA}"/>
              </a:ext>
            </a:extLst>
          </p:cNvPr>
          <p:cNvGrpSpPr/>
          <p:nvPr/>
        </p:nvGrpSpPr>
        <p:grpSpPr>
          <a:xfrm>
            <a:off x="103197" y="975138"/>
            <a:ext cx="4662504" cy="1206863"/>
            <a:chOff x="0" y="0"/>
            <a:chExt cx="2551341" cy="660400"/>
          </a:xfrm>
        </p:grpSpPr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5173FBAD-4096-3ED9-BAA8-EF1EF50292F3}"/>
                </a:ext>
              </a:extLst>
            </p:cNvPr>
            <p:cNvSpPr/>
            <p:nvPr/>
          </p:nvSpPr>
          <p:spPr>
            <a:xfrm>
              <a:off x="0" y="0"/>
              <a:ext cx="2551341" cy="660400"/>
            </a:xfrm>
            <a:custGeom>
              <a:avLst/>
              <a:gdLst/>
              <a:ahLst/>
              <a:cxnLst/>
              <a:rect l="l" t="t" r="r" b="b"/>
              <a:pathLst>
                <a:path w="2551341" h="660400">
                  <a:moveTo>
                    <a:pt x="242688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26881" y="0"/>
                  </a:lnTo>
                  <a:cubicBezTo>
                    <a:pt x="2495461" y="0"/>
                    <a:pt x="2551341" y="55880"/>
                    <a:pt x="2551341" y="124460"/>
                  </a:cubicBezTo>
                  <a:lnTo>
                    <a:pt x="2551341" y="535940"/>
                  </a:lnTo>
                  <a:cubicBezTo>
                    <a:pt x="2551341" y="604520"/>
                    <a:pt x="2495461" y="660400"/>
                    <a:pt x="2426881" y="660400"/>
                  </a:cubicBezTo>
                  <a:close/>
                </a:path>
              </a:pathLst>
            </a:custGeom>
            <a:solidFill>
              <a:srgbClr val="E3CF9A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8" name="TextBox 30">
            <a:extLst>
              <a:ext uri="{FF2B5EF4-FFF2-40B4-BE49-F238E27FC236}">
                <a16:creationId xmlns:a16="http://schemas.microsoft.com/office/drawing/2014/main" id="{3A95EA51-2FF4-5639-4250-237204834A81}"/>
              </a:ext>
            </a:extLst>
          </p:cNvPr>
          <p:cNvSpPr txBox="1"/>
          <p:nvPr/>
        </p:nvSpPr>
        <p:spPr>
          <a:xfrm>
            <a:off x="1382876" y="1346482"/>
            <a:ext cx="3700042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Nunito Bold"/>
              </a:rPr>
              <a:t>WD3: aula</a:t>
            </a:r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23BFD24B-163C-F976-A945-E6D851CB29CB}"/>
              </a:ext>
            </a:extLst>
          </p:cNvPr>
          <p:cNvGrpSpPr/>
          <p:nvPr/>
        </p:nvGrpSpPr>
        <p:grpSpPr>
          <a:xfrm>
            <a:off x="103197" y="2454411"/>
            <a:ext cx="4662504" cy="1206863"/>
            <a:chOff x="-45134" y="-400526"/>
            <a:chExt cx="2551341" cy="660400"/>
          </a:xfrm>
        </p:grpSpPr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C65F435C-F4F2-62CB-ACD7-3ECCBD0A05F9}"/>
                </a:ext>
              </a:extLst>
            </p:cNvPr>
            <p:cNvSpPr/>
            <p:nvPr/>
          </p:nvSpPr>
          <p:spPr>
            <a:xfrm>
              <a:off x="-45134" y="-400526"/>
              <a:ext cx="2551341" cy="660400"/>
            </a:xfrm>
            <a:custGeom>
              <a:avLst/>
              <a:gdLst/>
              <a:ahLst/>
              <a:cxnLst/>
              <a:rect l="l" t="t" r="r" b="b"/>
              <a:pathLst>
                <a:path w="2551341" h="660400">
                  <a:moveTo>
                    <a:pt x="242688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26881" y="0"/>
                  </a:lnTo>
                  <a:cubicBezTo>
                    <a:pt x="2495461" y="0"/>
                    <a:pt x="2551341" y="55880"/>
                    <a:pt x="2551341" y="124460"/>
                  </a:cubicBezTo>
                  <a:lnTo>
                    <a:pt x="2551341" y="535940"/>
                  </a:lnTo>
                  <a:cubicBezTo>
                    <a:pt x="2551341" y="604520"/>
                    <a:pt x="2495461" y="660400"/>
                    <a:pt x="2426881" y="660400"/>
                  </a:cubicBezTo>
                  <a:close/>
                </a:path>
              </a:pathLst>
            </a:custGeom>
            <a:solidFill>
              <a:srgbClr val="E3CF9A"/>
            </a:solidFill>
          </p:spPr>
          <p:txBody>
            <a:bodyPr/>
            <a:lstStyle/>
            <a:p>
              <a:endParaRPr lang="nl-NL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2681C8-6A02-A0AD-CAFF-855347A86562}"/>
              </a:ext>
            </a:extLst>
          </p:cNvPr>
          <p:cNvGrpSpPr/>
          <p:nvPr/>
        </p:nvGrpSpPr>
        <p:grpSpPr>
          <a:xfrm>
            <a:off x="103197" y="3908532"/>
            <a:ext cx="4662504" cy="1206863"/>
            <a:chOff x="-105414" y="-732338"/>
            <a:chExt cx="2551341" cy="66040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001A3F2-8F21-2E18-04E3-B6E69EE8EE96}"/>
                </a:ext>
              </a:extLst>
            </p:cNvPr>
            <p:cNvSpPr/>
            <p:nvPr/>
          </p:nvSpPr>
          <p:spPr>
            <a:xfrm>
              <a:off x="-105414" y="-732338"/>
              <a:ext cx="2551341" cy="660400"/>
            </a:xfrm>
            <a:custGeom>
              <a:avLst/>
              <a:gdLst/>
              <a:ahLst/>
              <a:cxnLst/>
              <a:rect l="l" t="t" r="r" b="b"/>
              <a:pathLst>
                <a:path w="2551341" h="660400">
                  <a:moveTo>
                    <a:pt x="242688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26881" y="0"/>
                  </a:lnTo>
                  <a:cubicBezTo>
                    <a:pt x="2495461" y="0"/>
                    <a:pt x="2551341" y="55880"/>
                    <a:pt x="2551341" y="124460"/>
                  </a:cubicBezTo>
                  <a:lnTo>
                    <a:pt x="2551341" y="535940"/>
                  </a:lnTo>
                  <a:cubicBezTo>
                    <a:pt x="2551341" y="604520"/>
                    <a:pt x="2495461" y="660400"/>
                    <a:pt x="2426881" y="660400"/>
                  </a:cubicBezTo>
                  <a:close/>
                </a:path>
              </a:pathLst>
            </a:custGeom>
            <a:solidFill>
              <a:srgbClr val="E3CF9A"/>
            </a:solidFill>
          </p:spPr>
          <p:txBody>
            <a:bodyPr/>
            <a:lstStyle/>
            <a:p>
              <a:endParaRPr lang="nl-NL" dirty="0"/>
            </a:p>
          </p:txBody>
        </p: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id="{E4B72D17-F208-F114-DD33-80890C30191C}"/>
              </a:ext>
            </a:extLst>
          </p:cNvPr>
          <p:cNvGrpSpPr/>
          <p:nvPr/>
        </p:nvGrpSpPr>
        <p:grpSpPr>
          <a:xfrm>
            <a:off x="7426299" y="937664"/>
            <a:ext cx="4662504" cy="1206863"/>
            <a:chOff x="0" y="0"/>
            <a:chExt cx="2551341" cy="660400"/>
          </a:xfrm>
        </p:grpSpPr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A5D378C1-D5C9-9069-13EF-9C664782A811}"/>
                </a:ext>
              </a:extLst>
            </p:cNvPr>
            <p:cNvSpPr/>
            <p:nvPr/>
          </p:nvSpPr>
          <p:spPr>
            <a:xfrm>
              <a:off x="0" y="0"/>
              <a:ext cx="2551341" cy="660400"/>
            </a:xfrm>
            <a:custGeom>
              <a:avLst/>
              <a:gdLst/>
              <a:ahLst/>
              <a:cxnLst/>
              <a:rect l="l" t="t" r="r" b="b"/>
              <a:pathLst>
                <a:path w="2551341" h="660400">
                  <a:moveTo>
                    <a:pt x="242688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26881" y="0"/>
                  </a:lnTo>
                  <a:cubicBezTo>
                    <a:pt x="2495461" y="0"/>
                    <a:pt x="2551341" y="55880"/>
                    <a:pt x="2551341" y="124460"/>
                  </a:cubicBezTo>
                  <a:lnTo>
                    <a:pt x="2551341" y="535940"/>
                  </a:lnTo>
                  <a:cubicBezTo>
                    <a:pt x="2551341" y="604520"/>
                    <a:pt x="2495461" y="660400"/>
                    <a:pt x="2426881" y="660400"/>
                  </a:cubicBezTo>
                  <a:close/>
                </a:path>
              </a:pathLst>
            </a:custGeom>
            <a:solidFill>
              <a:srgbClr val="E3CF9A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6" name="Group 11">
            <a:extLst>
              <a:ext uri="{FF2B5EF4-FFF2-40B4-BE49-F238E27FC236}">
                <a16:creationId xmlns:a16="http://schemas.microsoft.com/office/drawing/2014/main" id="{A8CB3EA7-18C5-19AD-4320-0C817C782B56}"/>
              </a:ext>
            </a:extLst>
          </p:cNvPr>
          <p:cNvGrpSpPr/>
          <p:nvPr/>
        </p:nvGrpSpPr>
        <p:grpSpPr>
          <a:xfrm>
            <a:off x="7426299" y="2430932"/>
            <a:ext cx="4662504" cy="1206863"/>
            <a:chOff x="0" y="0"/>
            <a:chExt cx="2551341" cy="660400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A88702D-9090-C552-BD4C-27A02239AE55}"/>
                </a:ext>
              </a:extLst>
            </p:cNvPr>
            <p:cNvSpPr/>
            <p:nvPr/>
          </p:nvSpPr>
          <p:spPr>
            <a:xfrm>
              <a:off x="0" y="0"/>
              <a:ext cx="2551341" cy="660400"/>
            </a:xfrm>
            <a:custGeom>
              <a:avLst/>
              <a:gdLst/>
              <a:ahLst/>
              <a:cxnLst/>
              <a:rect l="l" t="t" r="r" b="b"/>
              <a:pathLst>
                <a:path w="2551341" h="660400">
                  <a:moveTo>
                    <a:pt x="242688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26881" y="0"/>
                  </a:lnTo>
                  <a:cubicBezTo>
                    <a:pt x="2495461" y="0"/>
                    <a:pt x="2551341" y="55880"/>
                    <a:pt x="2551341" y="124460"/>
                  </a:cubicBezTo>
                  <a:lnTo>
                    <a:pt x="2551341" y="535940"/>
                  </a:lnTo>
                  <a:cubicBezTo>
                    <a:pt x="2551341" y="604520"/>
                    <a:pt x="2495461" y="660400"/>
                    <a:pt x="2426881" y="660400"/>
                  </a:cubicBezTo>
                  <a:close/>
                </a:path>
              </a:pathLst>
            </a:custGeom>
            <a:solidFill>
              <a:srgbClr val="E3CF9A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9" name="Group 11">
            <a:extLst>
              <a:ext uri="{FF2B5EF4-FFF2-40B4-BE49-F238E27FC236}">
                <a16:creationId xmlns:a16="http://schemas.microsoft.com/office/drawing/2014/main" id="{D947ADDC-04C2-9E19-51E2-1AF71EFC18E9}"/>
              </a:ext>
            </a:extLst>
          </p:cNvPr>
          <p:cNvGrpSpPr/>
          <p:nvPr/>
        </p:nvGrpSpPr>
        <p:grpSpPr>
          <a:xfrm>
            <a:off x="7426299" y="3935153"/>
            <a:ext cx="4662504" cy="1206863"/>
            <a:chOff x="0" y="0"/>
            <a:chExt cx="2551341" cy="660400"/>
          </a:xfrm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98F963F-EE5B-1D6E-2A70-867B01AE6C96}"/>
                </a:ext>
              </a:extLst>
            </p:cNvPr>
            <p:cNvSpPr/>
            <p:nvPr/>
          </p:nvSpPr>
          <p:spPr>
            <a:xfrm>
              <a:off x="0" y="0"/>
              <a:ext cx="2551341" cy="660400"/>
            </a:xfrm>
            <a:custGeom>
              <a:avLst/>
              <a:gdLst/>
              <a:ahLst/>
              <a:cxnLst/>
              <a:rect l="l" t="t" r="r" b="b"/>
              <a:pathLst>
                <a:path w="2551341" h="660400">
                  <a:moveTo>
                    <a:pt x="242688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26881" y="0"/>
                  </a:lnTo>
                  <a:cubicBezTo>
                    <a:pt x="2495461" y="0"/>
                    <a:pt x="2551341" y="55880"/>
                    <a:pt x="2551341" y="124460"/>
                  </a:cubicBezTo>
                  <a:lnTo>
                    <a:pt x="2551341" y="535940"/>
                  </a:lnTo>
                  <a:cubicBezTo>
                    <a:pt x="2551341" y="604520"/>
                    <a:pt x="2495461" y="660400"/>
                    <a:pt x="2426881" y="660400"/>
                  </a:cubicBezTo>
                  <a:close/>
                </a:path>
              </a:pathLst>
            </a:custGeom>
            <a:solidFill>
              <a:srgbClr val="E3CF9A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1" name="TextBox 31">
            <a:extLst>
              <a:ext uri="{FF2B5EF4-FFF2-40B4-BE49-F238E27FC236}">
                <a16:creationId xmlns:a16="http://schemas.microsoft.com/office/drawing/2014/main" id="{641DB541-E405-04E9-513C-582CE056DBB7}"/>
              </a:ext>
            </a:extLst>
          </p:cNvPr>
          <p:cNvSpPr txBox="1"/>
          <p:nvPr/>
        </p:nvSpPr>
        <p:spPr>
          <a:xfrm>
            <a:off x="581265" y="2893983"/>
            <a:ext cx="3700042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 err="1">
                <a:solidFill>
                  <a:srgbClr val="000000"/>
                </a:solidFill>
                <a:latin typeface="Nunito Bold"/>
              </a:rPr>
              <a:t>Havo</a:t>
            </a:r>
            <a:r>
              <a:rPr lang="en-US" sz="2000" dirty="0">
                <a:solidFill>
                  <a:srgbClr val="000000"/>
                </a:solidFill>
                <a:latin typeface="Nunito Bold"/>
              </a:rPr>
              <a:t>/</a:t>
            </a:r>
            <a:r>
              <a:rPr lang="en-US" sz="2000" dirty="0" err="1">
                <a:solidFill>
                  <a:srgbClr val="000000"/>
                </a:solidFill>
                <a:latin typeface="Nunito Bold"/>
              </a:rPr>
              <a:t>vwo</a:t>
            </a:r>
            <a:r>
              <a:rPr lang="en-US" sz="2000" dirty="0">
                <a:solidFill>
                  <a:srgbClr val="000000"/>
                </a:solidFill>
                <a:latin typeface="Nunito Bold"/>
              </a:rPr>
              <a:t>: 1.03 + 1.05</a:t>
            </a:r>
          </a:p>
        </p:txBody>
      </p:sp>
      <p:sp>
        <p:nvSpPr>
          <p:cNvPr id="22" name="TextBox 35">
            <a:extLst>
              <a:ext uri="{FF2B5EF4-FFF2-40B4-BE49-F238E27FC236}">
                <a16:creationId xmlns:a16="http://schemas.microsoft.com/office/drawing/2014/main" id="{351A47CF-DB3E-801F-504E-7920F72F2DEB}"/>
              </a:ext>
            </a:extLst>
          </p:cNvPr>
          <p:cNvSpPr txBox="1"/>
          <p:nvPr/>
        </p:nvSpPr>
        <p:spPr>
          <a:xfrm>
            <a:off x="421142" y="4253125"/>
            <a:ext cx="3700042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Nunito Bold"/>
              </a:rPr>
              <a:t>Atheneum/gymnasium: 1.07</a:t>
            </a:r>
          </a:p>
        </p:txBody>
      </p:sp>
      <p:sp>
        <p:nvSpPr>
          <p:cNvPr id="23" name="TextBox 32">
            <a:extLst>
              <a:ext uri="{FF2B5EF4-FFF2-40B4-BE49-F238E27FC236}">
                <a16:creationId xmlns:a16="http://schemas.microsoft.com/office/drawing/2014/main" id="{9C7553E6-0A91-EC4F-72BD-3691A97998B1}"/>
              </a:ext>
            </a:extLst>
          </p:cNvPr>
          <p:cNvSpPr txBox="1"/>
          <p:nvPr/>
        </p:nvSpPr>
        <p:spPr>
          <a:xfrm>
            <a:off x="6367766" y="1420051"/>
            <a:ext cx="4283119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Nunito Bold"/>
              </a:rPr>
              <a:t>Basis/</a:t>
            </a:r>
            <a:r>
              <a:rPr lang="en-US" sz="2000" dirty="0" err="1">
                <a:solidFill>
                  <a:srgbClr val="000000"/>
                </a:solidFill>
                <a:latin typeface="Nunito Bold"/>
              </a:rPr>
              <a:t>kader</a:t>
            </a:r>
            <a:r>
              <a:rPr lang="en-US" sz="2000" dirty="0">
                <a:solidFill>
                  <a:srgbClr val="000000"/>
                </a:solidFill>
                <a:latin typeface="Nunito Bold"/>
              </a:rPr>
              <a:t> 1.08</a:t>
            </a:r>
          </a:p>
          <a:p>
            <a:pPr algn="r">
              <a:lnSpc>
                <a:spcPts val="2800"/>
              </a:lnSpc>
            </a:pPr>
            <a:endParaRPr lang="en-US" sz="2000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24" name="TextBox 34">
            <a:extLst>
              <a:ext uri="{FF2B5EF4-FFF2-40B4-BE49-F238E27FC236}">
                <a16:creationId xmlns:a16="http://schemas.microsoft.com/office/drawing/2014/main" id="{82FABCAA-02ED-34FC-5907-E0C3B42465D6}"/>
              </a:ext>
            </a:extLst>
          </p:cNvPr>
          <p:cNvSpPr txBox="1"/>
          <p:nvPr/>
        </p:nvSpPr>
        <p:spPr>
          <a:xfrm>
            <a:off x="7803514" y="2944527"/>
            <a:ext cx="2763400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Nunito Bold"/>
              </a:rPr>
              <a:t>Kader/</a:t>
            </a:r>
            <a:r>
              <a:rPr lang="en-US" sz="2000" dirty="0" err="1">
                <a:solidFill>
                  <a:srgbClr val="000000"/>
                </a:solidFill>
                <a:latin typeface="Nunito Bold"/>
              </a:rPr>
              <a:t>gt</a:t>
            </a:r>
            <a:r>
              <a:rPr lang="en-US" sz="2000" dirty="0">
                <a:solidFill>
                  <a:srgbClr val="000000"/>
                </a:solidFill>
                <a:latin typeface="Nunito Bold"/>
              </a:rPr>
              <a:t>:  1.20</a:t>
            </a:r>
          </a:p>
        </p:txBody>
      </p:sp>
      <p:sp>
        <p:nvSpPr>
          <p:cNvPr id="25" name="TextBox 36">
            <a:extLst>
              <a:ext uri="{FF2B5EF4-FFF2-40B4-BE49-F238E27FC236}">
                <a16:creationId xmlns:a16="http://schemas.microsoft.com/office/drawing/2014/main" id="{C787C308-F02F-D3E8-5575-984F3FA7D587}"/>
              </a:ext>
            </a:extLst>
          </p:cNvPr>
          <p:cNvSpPr txBox="1"/>
          <p:nvPr/>
        </p:nvSpPr>
        <p:spPr>
          <a:xfrm>
            <a:off x="7708491" y="4336366"/>
            <a:ext cx="2763400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Nunito Bold"/>
              </a:rPr>
              <a:t>Gt/</a:t>
            </a:r>
            <a:r>
              <a:rPr lang="en-US" sz="2000" dirty="0" err="1">
                <a:solidFill>
                  <a:srgbClr val="000000"/>
                </a:solidFill>
                <a:latin typeface="Nunito Bold"/>
              </a:rPr>
              <a:t>havo</a:t>
            </a:r>
            <a:r>
              <a:rPr lang="en-US" sz="2000" dirty="0">
                <a:solidFill>
                  <a:srgbClr val="000000"/>
                </a:solidFill>
                <a:latin typeface="Nunito Bold"/>
              </a:rPr>
              <a:t>:  1.14</a:t>
            </a:r>
          </a:p>
        </p:txBody>
      </p:sp>
      <p:sp>
        <p:nvSpPr>
          <p:cNvPr id="26" name="Titel 2">
            <a:extLst>
              <a:ext uri="{FF2B5EF4-FFF2-40B4-BE49-F238E27FC236}">
                <a16:creationId xmlns:a16="http://schemas.microsoft.com/office/drawing/2014/main" id="{BF952D1B-EEEE-A5C7-4801-E106C2B2DB2D}"/>
              </a:ext>
            </a:extLst>
          </p:cNvPr>
          <p:cNvSpPr txBox="1">
            <a:spLocks/>
          </p:cNvSpPr>
          <p:nvPr/>
        </p:nvSpPr>
        <p:spPr>
          <a:xfrm>
            <a:off x="2627545" y="-21673"/>
            <a:ext cx="6657969" cy="87180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7F7F7F"/>
                </a:solidFill>
              </a:rPr>
              <a:t>Presentaties</a:t>
            </a:r>
            <a:endParaRPr lang="nl-NL" sz="4000" dirty="0">
              <a:solidFill>
                <a:srgbClr val="7F7F7F"/>
              </a:solidFill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BE8E8B5F-3B00-8EF7-D080-5DC103225A1E}"/>
              </a:ext>
            </a:extLst>
          </p:cNvPr>
          <p:cNvSpPr txBox="1"/>
          <p:nvPr/>
        </p:nvSpPr>
        <p:spPr>
          <a:xfrm>
            <a:off x="3049405" y="5437949"/>
            <a:ext cx="4572000" cy="1091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110000"/>
              </a:lnSpc>
              <a:buNone/>
            </a:pPr>
            <a:r>
              <a:rPr lang="nl-NL" sz="2000" dirty="0">
                <a:solidFill>
                  <a:srgbClr val="000000"/>
                </a:solidFill>
                <a:latin typeface="Calibri"/>
                <a:cs typeface="Calibri"/>
              </a:rPr>
              <a:t>Presentatie ronde 1: 19.15 uur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nl-NL" sz="2000" dirty="0">
                <a:solidFill>
                  <a:srgbClr val="000000"/>
                </a:solidFill>
                <a:latin typeface="Calibri"/>
                <a:cs typeface="Calibri"/>
              </a:rPr>
              <a:t>Pauze: 20.00 uur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nl-NL" sz="2000" dirty="0">
                <a:solidFill>
                  <a:srgbClr val="000000"/>
                </a:solidFill>
                <a:latin typeface="Calibri"/>
                <a:cs typeface="Calibri"/>
              </a:rPr>
              <a:t>Presentatie ronde 2: 20.15 uur</a:t>
            </a:r>
          </a:p>
        </p:txBody>
      </p:sp>
    </p:spTree>
    <p:extLst>
      <p:ext uri="{BB962C8B-B14F-4D97-AF65-F5344CB8AC3E}">
        <p14:creationId xmlns:p14="http://schemas.microsoft.com/office/powerpoint/2010/main" val="239337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>
            <a:extLst>
              <a:ext uri="{FF2B5EF4-FFF2-40B4-BE49-F238E27FC236}">
                <a16:creationId xmlns:a16="http://schemas.microsoft.com/office/drawing/2014/main" id="{FC15E9C0-614D-6CFF-4E60-45552F0EB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2000"/>
            <a:ext cx="12192000" cy="6096000"/>
          </a:xfrm>
          <a:prstGeom prst="rect">
            <a:avLst/>
          </a:prstGeom>
        </p:spPr>
      </p:pic>
      <p:sp>
        <p:nvSpPr>
          <p:cNvPr id="10" name="Titel 2">
            <a:extLst>
              <a:ext uri="{FF2B5EF4-FFF2-40B4-BE49-F238E27FC236}">
                <a16:creationId xmlns:a16="http://schemas.microsoft.com/office/drawing/2014/main" id="{DFAF927B-DB46-4A3C-858C-194AD46F9972}"/>
              </a:ext>
            </a:extLst>
          </p:cNvPr>
          <p:cNvSpPr txBox="1">
            <a:spLocks/>
          </p:cNvSpPr>
          <p:nvPr/>
        </p:nvSpPr>
        <p:spPr>
          <a:xfrm>
            <a:off x="1970705" y="0"/>
            <a:ext cx="8229600" cy="87180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7F7F7F"/>
                </a:solidFill>
              </a:rPr>
              <a:t>Het programma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C7C6238-6AA0-4230-18C7-74C78CAF18D9}"/>
              </a:ext>
            </a:extLst>
          </p:cNvPr>
          <p:cNvSpPr txBox="1"/>
          <p:nvPr/>
        </p:nvSpPr>
        <p:spPr>
          <a:xfrm>
            <a:off x="358284" y="1883318"/>
            <a:ext cx="3996638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nl-NL" dirty="0">
                <a:latin typeface="Calibri"/>
                <a:cs typeface="Calibri"/>
              </a:rPr>
              <a:t>Brugklas: het gebouw</a:t>
            </a:r>
          </a:p>
          <a:p>
            <a:pPr algn="r"/>
            <a:endParaRPr lang="nl-NL" dirty="0">
              <a:latin typeface="Calibri"/>
              <a:cs typeface="Calibri"/>
            </a:endParaRPr>
          </a:p>
          <a:p>
            <a:pPr algn="r"/>
            <a:endParaRPr lang="nl-NL" dirty="0">
              <a:latin typeface="Calibri"/>
              <a:cs typeface="Calibri"/>
            </a:endParaRPr>
          </a:p>
          <a:p>
            <a:pPr algn="r"/>
            <a:r>
              <a:rPr lang="nl-NL" dirty="0">
                <a:latin typeface="Calibri"/>
                <a:cs typeface="Calibri"/>
              </a:rPr>
              <a:t>Brugklas: Een fijne start</a:t>
            </a:r>
          </a:p>
          <a:p>
            <a:pPr algn="r"/>
            <a:endParaRPr lang="nl-NL" dirty="0">
              <a:latin typeface="Calibri"/>
              <a:cs typeface="Calibri"/>
            </a:endParaRPr>
          </a:p>
          <a:p>
            <a:pPr algn="r"/>
            <a:endParaRPr lang="nl-NL" dirty="0">
              <a:latin typeface="Calibri"/>
              <a:cs typeface="Calibri"/>
            </a:endParaRPr>
          </a:p>
          <a:p>
            <a:pPr algn="r"/>
            <a:r>
              <a:rPr lang="nl-NL" dirty="0">
                <a:latin typeface="Calibri"/>
                <a:cs typeface="Calibri"/>
              </a:rPr>
              <a:t>Kenmerken GT/H-leerlingen</a:t>
            </a:r>
          </a:p>
          <a:p>
            <a:pPr algn="r"/>
            <a:endParaRPr lang="nl-NL" dirty="0">
              <a:latin typeface="Calibri"/>
              <a:cs typeface="Calibri"/>
            </a:endParaRPr>
          </a:p>
          <a:p>
            <a:pPr algn="r"/>
            <a:endParaRPr lang="nl-NL" dirty="0">
              <a:latin typeface="Calibri"/>
              <a:cs typeface="Calibri"/>
            </a:endParaRPr>
          </a:p>
          <a:p>
            <a:pPr algn="r"/>
            <a:r>
              <a:rPr lang="nl-NL" dirty="0">
                <a:latin typeface="Calibri"/>
                <a:cs typeface="Calibri"/>
              </a:rPr>
              <a:t>De GT-leerling aan het woord</a:t>
            </a:r>
          </a:p>
          <a:p>
            <a:pPr algn="r"/>
            <a:endParaRPr lang="nl-NL" dirty="0">
              <a:latin typeface="Calibri"/>
              <a:cs typeface="Calibri"/>
            </a:endParaRPr>
          </a:p>
          <a:p>
            <a:pPr algn="r"/>
            <a:endParaRPr lang="nl-NL" dirty="0">
              <a:latin typeface="Calibri"/>
              <a:cs typeface="Calibri"/>
            </a:endParaRPr>
          </a:p>
          <a:p>
            <a:pPr algn="r"/>
            <a:r>
              <a:rPr lang="nl-NL" dirty="0">
                <a:latin typeface="Calibri"/>
                <a:cs typeface="Calibri"/>
              </a:rPr>
              <a:t>Kenmerken GT/H-klassen</a:t>
            </a:r>
          </a:p>
          <a:p>
            <a:pPr algn="r"/>
            <a:endParaRPr lang="nl-NL" dirty="0">
              <a:latin typeface="Arial"/>
              <a:cs typeface="Arial"/>
            </a:endParaRPr>
          </a:p>
          <a:p>
            <a:pPr algn="r"/>
            <a:endParaRPr lang="nl-NL" dirty="0">
              <a:latin typeface="Arial"/>
              <a:cs typeface="Arial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B289B27-5177-91BC-8DA6-D94B62261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5070" y="1494639"/>
            <a:ext cx="871804" cy="430414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1614658-6857-BDC3-0E34-2B2D9C1529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0543" y="1494639"/>
            <a:ext cx="804742" cy="4133446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94F5322A-560B-64CD-2206-464CC6D0ED1E}"/>
              </a:ext>
            </a:extLst>
          </p:cNvPr>
          <p:cNvSpPr txBox="1"/>
          <p:nvPr/>
        </p:nvSpPr>
        <p:spPr>
          <a:xfrm>
            <a:off x="8187390" y="1744818"/>
            <a:ext cx="4788381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dirty="0">
                <a:solidFill>
                  <a:prstClr val="black"/>
                </a:solidFill>
                <a:latin typeface="Calibri"/>
                <a:cs typeface="Calibri"/>
              </a:rPr>
              <a:t>Rol van de mentor</a:t>
            </a:r>
          </a:p>
          <a:p>
            <a:endParaRPr lang="nl-NL" dirty="0">
              <a:solidFill>
                <a:prstClr val="black"/>
              </a:solidFill>
              <a:latin typeface="Calibri"/>
              <a:cs typeface="Calibri"/>
            </a:endParaRPr>
          </a:p>
          <a:p>
            <a:endParaRPr lang="nl-NL" dirty="0">
              <a:solidFill>
                <a:prstClr val="black"/>
              </a:solidFill>
              <a:latin typeface="Calibri"/>
              <a:cs typeface="Calibri"/>
            </a:endParaRPr>
          </a:p>
          <a:p>
            <a:r>
              <a:rPr lang="nl-NL" dirty="0">
                <a:solidFill>
                  <a:prstClr val="black"/>
                </a:solidFill>
                <a:latin typeface="Calibri"/>
                <a:cs typeface="Calibri"/>
              </a:rPr>
              <a:t>Zorg: structuur en preventie</a:t>
            </a:r>
          </a:p>
          <a:p>
            <a:endParaRPr lang="nl-NL" dirty="0">
              <a:solidFill>
                <a:prstClr val="black"/>
              </a:solidFill>
              <a:latin typeface="Calibri"/>
              <a:cs typeface="Calibri"/>
            </a:endParaRPr>
          </a:p>
          <a:p>
            <a:endParaRPr lang="nl-NL" dirty="0">
              <a:solidFill>
                <a:prstClr val="black"/>
              </a:solidFill>
              <a:latin typeface="Calibri"/>
              <a:cs typeface="Calibri"/>
            </a:endParaRPr>
          </a:p>
          <a:p>
            <a:r>
              <a:rPr lang="nl-NL" dirty="0">
                <a:solidFill>
                  <a:prstClr val="black"/>
                </a:solidFill>
                <a:latin typeface="Calibri"/>
                <a:cs typeface="Calibri"/>
              </a:rPr>
              <a:t>Het nieuwe onderwijs</a:t>
            </a:r>
          </a:p>
          <a:p>
            <a:endParaRPr lang="nl-NL" dirty="0">
              <a:solidFill>
                <a:prstClr val="black"/>
              </a:solidFill>
              <a:latin typeface="Calibri"/>
              <a:cs typeface="Calibri"/>
            </a:endParaRPr>
          </a:p>
          <a:p>
            <a:endParaRPr lang="nl-NL" dirty="0">
              <a:solidFill>
                <a:prstClr val="black"/>
              </a:solidFill>
              <a:latin typeface="Calibri"/>
              <a:cs typeface="Calibri"/>
            </a:endParaRPr>
          </a:p>
          <a:p>
            <a:r>
              <a:rPr lang="nl-NL" dirty="0">
                <a:solidFill>
                  <a:prstClr val="black"/>
                </a:solidFill>
                <a:latin typeface="Calibri"/>
                <a:cs typeface="Calibri"/>
              </a:rPr>
              <a:t>Determineren</a:t>
            </a:r>
          </a:p>
          <a:p>
            <a:endParaRPr lang="nl-NL" dirty="0">
              <a:solidFill>
                <a:prstClr val="black"/>
              </a:solidFill>
              <a:latin typeface="Calibri"/>
              <a:cs typeface="Calibri"/>
            </a:endParaRPr>
          </a:p>
          <a:p>
            <a:endParaRPr lang="nl-NL" dirty="0">
              <a:solidFill>
                <a:prstClr val="black"/>
              </a:solidFill>
              <a:latin typeface="Calibri"/>
              <a:cs typeface="Calibri"/>
            </a:endParaRPr>
          </a:p>
          <a:p>
            <a:r>
              <a:rPr lang="nl-NL" dirty="0">
                <a:solidFill>
                  <a:prstClr val="black"/>
                </a:solidFill>
                <a:latin typeface="Calibri"/>
                <a:cs typeface="Calibri"/>
              </a:rPr>
              <a:t>Belangrijke data</a:t>
            </a:r>
          </a:p>
          <a:p>
            <a:endParaRPr lang="nl-NL" dirty="0">
              <a:solidFill>
                <a:prstClr val="black"/>
              </a:solidFill>
              <a:latin typeface="Calibri"/>
              <a:cs typeface="Calibri"/>
            </a:endParaRPr>
          </a:p>
          <a:p>
            <a:endParaRPr lang="nl-NL" dirty="0">
              <a:solidFill>
                <a:prstClr val="black"/>
              </a:solidFill>
              <a:latin typeface="Calibri"/>
              <a:cs typeface="Calibri"/>
            </a:endParaRPr>
          </a:p>
          <a:p>
            <a:r>
              <a:rPr lang="nl-NL" dirty="0">
                <a:solidFill>
                  <a:prstClr val="black"/>
                </a:solidFill>
                <a:latin typeface="Calibri"/>
                <a:cs typeface="Calibri"/>
              </a:rPr>
              <a:t>Contactgegevens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423819CE-58D7-F87C-7024-EA97ECFB25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9976" y="5978222"/>
            <a:ext cx="335309" cy="304826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79A0B94E-209C-8E5B-791D-A654B3C0E9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523" y="167246"/>
            <a:ext cx="2546706" cy="53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1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2">
            <a:extLst>
              <a:ext uri="{FF2B5EF4-FFF2-40B4-BE49-F238E27FC236}">
                <a16:creationId xmlns:a16="http://schemas.microsoft.com/office/drawing/2014/main" id="{DFAF927B-DB46-4A3C-858C-194AD46F9972}"/>
              </a:ext>
            </a:extLst>
          </p:cNvPr>
          <p:cNvSpPr txBox="1">
            <a:spLocks/>
          </p:cNvSpPr>
          <p:nvPr/>
        </p:nvSpPr>
        <p:spPr>
          <a:xfrm>
            <a:off x="1970705" y="0"/>
            <a:ext cx="8229600" cy="87180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7F7F7F"/>
                </a:solidFill>
              </a:rPr>
              <a:t>D</a:t>
            </a:r>
            <a:r>
              <a:rPr lang="nl-NL" dirty="0">
                <a:solidFill>
                  <a:srgbClr val="7F7F7F"/>
                </a:solidFill>
              </a:rPr>
              <a:t>e brugklas: het gebouw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79A0B94E-209C-8E5B-791D-A654B3C0E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23" y="167246"/>
            <a:ext cx="2546706" cy="537311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7908796D-AF67-73C7-9C32-5068CF60D2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632" y="1089141"/>
            <a:ext cx="8686654" cy="4267538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5C2138F-C813-0707-828C-C45CD75B9D24}"/>
              </a:ext>
            </a:extLst>
          </p:cNvPr>
          <p:cNvSpPr txBox="1">
            <a:spLocks/>
          </p:cNvSpPr>
          <p:nvPr/>
        </p:nvSpPr>
        <p:spPr>
          <a:xfrm>
            <a:off x="1542859" y="5406770"/>
            <a:ext cx="9152200" cy="12063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nl-NL" sz="2000" dirty="0">
                <a:latin typeface="Calibri"/>
                <a:cs typeface="Calibri"/>
              </a:rPr>
              <a:t>Alle brugklassers                   </a:t>
            </a:r>
            <a:r>
              <a:rPr lang="nl-NL" sz="2000" dirty="0">
                <a:latin typeface="Calibri"/>
                <a:cs typeface="Calibri"/>
                <a:sym typeface="Wingdings" panose="05000000000000000000" pitchFamily="2" charset="2"/>
              </a:rPr>
              <a:t> Alle niveaus                  2 jaar                 1 plek  </a:t>
            </a:r>
            <a:endParaRPr lang="nl-NL" sz="2000" dirty="0">
              <a:latin typeface="Calibri"/>
              <a:cs typeface="Calibri"/>
            </a:endParaRPr>
          </a:p>
          <a:p>
            <a:pPr marL="0" indent="0" algn="ctr">
              <a:buFont typeface="Arial"/>
              <a:buNone/>
            </a:pPr>
            <a:r>
              <a:rPr lang="nl-NL" sz="2000" dirty="0">
                <a:latin typeface="Calibri"/>
                <a:cs typeface="Calibri"/>
              </a:rPr>
              <a:t>     		</a:t>
            </a:r>
          </a:p>
          <a:p>
            <a:pPr marL="0" indent="0" algn="ctr">
              <a:buNone/>
            </a:pPr>
            <a:r>
              <a:rPr lang="nl-NL" sz="2000" dirty="0">
                <a:latin typeface="Calibri"/>
                <a:cs typeface="Calibri"/>
              </a:rPr>
              <a:t> vmbo basis  - vmbo kader - vmbo </a:t>
            </a:r>
            <a:r>
              <a:rPr lang="nl-NL" sz="2000" err="1">
                <a:latin typeface="Calibri"/>
                <a:cs typeface="Calibri"/>
              </a:rPr>
              <a:t>gt</a:t>
            </a:r>
            <a:r>
              <a:rPr lang="nl-NL" sz="2000" dirty="0">
                <a:latin typeface="Calibri"/>
                <a:cs typeface="Calibri"/>
              </a:rPr>
              <a:t> - havo – vwo </a:t>
            </a:r>
            <a:r>
              <a:rPr lang="nl-NL" sz="2000" dirty="0">
                <a:highlight>
                  <a:srgbClr val="FFFF00"/>
                </a:highlight>
                <a:latin typeface="Calibri"/>
                <a:cs typeface="Calibri"/>
              </a:rPr>
              <a:t>(atheneum &amp; gymnasium)</a:t>
            </a:r>
            <a:endParaRPr lang="nl-NL" sz="2000" dirty="0">
              <a:highlight>
                <a:srgbClr val="FFFF00"/>
              </a:highlight>
              <a:latin typeface="Calibri"/>
              <a:ea typeface="Calibri"/>
              <a:cs typeface="Calibri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DFDCA91-E292-533D-3007-2331EFC5F7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1748" y="5356679"/>
            <a:ext cx="670618" cy="48162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8C26F76-A43F-1F56-A364-EE812F7500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5091" y="5333203"/>
            <a:ext cx="670618" cy="481626"/>
          </a:xfrm>
          <a:prstGeom prst="rect">
            <a:avLst/>
          </a:prstGeom>
        </p:spPr>
      </p:pic>
      <p:pic>
        <p:nvPicPr>
          <p:cNvPr id="7" name="Afbeelding 6" descr="pijl-ppp.png">
            <a:extLst>
              <a:ext uri="{FF2B5EF4-FFF2-40B4-BE49-F238E27FC236}">
                <a16:creationId xmlns:a16="http://schemas.microsoft.com/office/drawing/2014/main" id="{90E079FD-7D71-D5E4-00A3-AF385C7B81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06" y="5354576"/>
            <a:ext cx="670328" cy="48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2">
            <a:extLst>
              <a:ext uri="{FF2B5EF4-FFF2-40B4-BE49-F238E27FC236}">
                <a16:creationId xmlns:a16="http://schemas.microsoft.com/office/drawing/2014/main" id="{DFAF927B-DB46-4A3C-858C-194AD46F9972}"/>
              </a:ext>
            </a:extLst>
          </p:cNvPr>
          <p:cNvSpPr txBox="1">
            <a:spLocks/>
          </p:cNvSpPr>
          <p:nvPr/>
        </p:nvSpPr>
        <p:spPr>
          <a:xfrm>
            <a:off x="1970705" y="0"/>
            <a:ext cx="8229600" cy="87180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7F7F7F"/>
                </a:solidFill>
              </a:rPr>
              <a:t>D</a:t>
            </a:r>
            <a:r>
              <a:rPr lang="nl-NL" dirty="0">
                <a:solidFill>
                  <a:srgbClr val="7F7F7F"/>
                </a:solidFill>
              </a:rPr>
              <a:t>e brugklas: Een fijne start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79A0B94E-209C-8E5B-791D-A654B3C0E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23" y="167246"/>
            <a:ext cx="2546706" cy="537311"/>
          </a:xfrm>
          <a:prstGeom prst="rect">
            <a:avLst/>
          </a:prstGeom>
        </p:spPr>
      </p:pic>
      <p:sp>
        <p:nvSpPr>
          <p:cNvPr id="3" name="Tijdelijke aanduiding voor inhoud 3">
            <a:extLst>
              <a:ext uri="{FF2B5EF4-FFF2-40B4-BE49-F238E27FC236}">
                <a16:creationId xmlns:a16="http://schemas.microsoft.com/office/drawing/2014/main" id="{841161C4-7CDD-6FAE-DCC1-A964E158D49F}"/>
              </a:ext>
            </a:extLst>
          </p:cNvPr>
          <p:cNvSpPr txBox="1">
            <a:spLocks/>
          </p:cNvSpPr>
          <p:nvPr/>
        </p:nvSpPr>
        <p:spPr>
          <a:xfrm>
            <a:off x="3817943" y="1649139"/>
            <a:ext cx="8585435" cy="51629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nl-NL" altLang="nl-NL" sz="2000" dirty="0">
                <a:latin typeface="Calibri"/>
                <a:cs typeface="Calibri"/>
              </a:rPr>
              <a:t>Klaar voor een nieuwe fase!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nl-NL" altLang="nl-NL" sz="2000" dirty="0">
                <a:latin typeface="Calibri"/>
                <a:cs typeface="Calibri"/>
              </a:rPr>
              <a:t>       		        Fietsen – vrienden - lesuren  – huiswerk – puberteit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nl-NL" altLang="nl-NL" sz="2000" dirty="0">
              <a:latin typeface="Calibri"/>
              <a:cs typeface="Calibri"/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nl-NL" altLang="nl-NL" sz="2000" dirty="0">
              <a:latin typeface="Calibri"/>
              <a:cs typeface="Calibri"/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nl-NL" altLang="nl-NL" sz="2000" dirty="0">
                <a:latin typeface="Calibri"/>
                <a:cs typeface="Calibri"/>
              </a:rPr>
              <a:t>De leerling in beeld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nl-NL" altLang="nl-NL" sz="2000" dirty="0">
                <a:latin typeface="Calibri"/>
                <a:cs typeface="Calibri"/>
              </a:rPr>
              <a:t>                      Inschrijven – </a:t>
            </a:r>
            <a:r>
              <a:rPr lang="nl-NL" altLang="nl-NL" sz="2000" dirty="0">
                <a:cs typeface="Calibri"/>
              </a:rPr>
              <a:t>basisschool bezoeken – analyseren  </a:t>
            </a:r>
            <a:r>
              <a:rPr lang="nl-NL" altLang="nl-NL" sz="2000" dirty="0">
                <a:latin typeface="Calibri"/>
                <a:cs typeface="Calibri"/>
              </a:rPr>
              <a:t>- plaatsen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nl-NL" altLang="nl-NL" sz="2000" dirty="0">
              <a:latin typeface="Calibri"/>
              <a:cs typeface="Calibri"/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nl-NL" altLang="nl-NL" sz="2000" dirty="0">
              <a:latin typeface="Calibri"/>
              <a:cs typeface="Calibri"/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nl-NL" altLang="nl-NL" sz="2000" dirty="0">
              <a:latin typeface="Calibri"/>
              <a:cs typeface="Calibri"/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nl-NL" altLang="nl-NL" sz="2000" dirty="0">
                <a:latin typeface="Calibri"/>
                <a:cs typeface="Calibri"/>
              </a:rPr>
              <a:t> Fijne overstap van de basisschool 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nl-NL" altLang="nl-NL" sz="2000" dirty="0">
                <a:latin typeface="Calibri"/>
                <a:cs typeface="Calibri"/>
              </a:rPr>
              <a:t>                      Oriëntatielessen – open dag – kennismaken - introductieweek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nl-NL" altLang="nl-NL" sz="2000" dirty="0">
              <a:latin typeface="Calibri"/>
              <a:cs typeface="Calibri"/>
            </a:endParaRPr>
          </a:p>
        </p:txBody>
      </p:sp>
      <p:pic>
        <p:nvPicPr>
          <p:cNvPr id="8" name="Afbeelding 7" descr="crea-kunst-314.png">
            <a:extLst>
              <a:ext uri="{FF2B5EF4-FFF2-40B4-BE49-F238E27FC236}">
                <a16:creationId xmlns:a16="http://schemas.microsoft.com/office/drawing/2014/main" id="{998A67C4-BA6C-F531-BBEB-731ADAC5A9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60" y="250215"/>
            <a:ext cx="741296" cy="90868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D9F76B4-C199-04F9-12B9-3BC7DE7C63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9001" y="1370797"/>
            <a:ext cx="981541" cy="112176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1F55948-6608-9730-F227-8DD57ABCAF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8417" y="2696400"/>
            <a:ext cx="1335140" cy="1816765"/>
          </a:xfrm>
          <a:prstGeom prst="rect">
            <a:avLst/>
          </a:prstGeom>
        </p:spPr>
      </p:pic>
      <p:pic>
        <p:nvPicPr>
          <p:cNvPr id="12" name="Afbeelding 11" descr="ui-WDI.png">
            <a:extLst>
              <a:ext uri="{FF2B5EF4-FFF2-40B4-BE49-F238E27FC236}">
                <a16:creationId xmlns:a16="http://schemas.microsoft.com/office/drawing/2014/main" id="{C8A17391-57AD-7009-44AB-B8EAC63FD9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524" y="4682694"/>
            <a:ext cx="2105612" cy="1206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D51753B-CC06-BD53-7B14-A759D64AEE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1093" y="5511936"/>
            <a:ext cx="4056029" cy="158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96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2">
            <a:extLst>
              <a:ext uri="{FF2B5EF4-FFF2-40B4-BE49-F238E27FC236}">
                <a16:creationId xmlns:a16="http://schemas.microsoft.com/office/drawing/2014/main" id="{DFAF927B-DB46-4A3C-858C-194AD46F9972}"/>
              </a:ext>
            </a:extLst>
          </p:cNvPr>
          <p:cNvSpPr txBox="1">
            <a:spLocks/>
          </p:cNvSpPr>
          <p:nvPr/>
        </p:nvSpPr>
        <p:spPr>
          <a:xfrm>
            <a:off x="2601860" y="12574"/>
            <a:ext cx="8905982" cy="84611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7F7F7F"/>
                </a:solidFill>
              </a:rPr>
              <a:t>D</a:t>
            </a:r>
            <a:r>
              <a:rPr lang="nl-NL" dirty="0">
                <a:solidFill>
                  <a:srgbClr val="7F7F7F"/>
                </a:solidFill>
              </a:rPr>
              <a:t>e kenmerken van een GT/H-leerling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79A0B94E-209C-8E5B-791D-A654B3C0E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23" y="167246"/>
            <a:ext cx="2546706" cy="537311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A796AFAA-227A-C76E-894B-ADFE6383E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237" y="1155246"/>
            <a:ext cx="1341309" cy="135935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E6ED808-0446-7881-686B-D3EAE7D858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237" y="2965289"/>
            <a:ext cx="1341309" cy="165339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63534BB-D9F3-F3C9-263A-5546C1EF63D5}"/>
              </a:ext>
            </a:extLst>
          </p:cNvPr>
          <p:cNvSpPr txBox="1"/>
          <p:nvPr/>
        </p:nvSpPr>
        <p:spPr>
          <a:xfrm>
            <a:off x="3148412" y="1104694"/>
            <a:ext cx="94028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nl-NL" sz="1600" i="1" dirty="0">
                <a:solidFill>
                  <a:srgbClr val="000000"/>
                </a:solidFill>
                <a:cs typeface="Calibri"/>
              </a:rPr>
              <a:t>                    Leerlingen met een GT of GT/H advies vanuit de basisschool.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nl-NL" sz="2000" i="1" dirty="0">
              <a:solidFill>
                <a:srgbClr val="000000"/>
              </a:solidFill>
              <a:cs typeface="Calibri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nl-NL" sz="2000" dirty="0">
                <a:solidFill>
                  <a:srgbClr val="000000"/>
                </a:solidFill>
                <a:cs typeface="Calibri"/>
              </a:rPr>
              <a:t>De GT/H leerling is een kind dat</a:t>
            </a:r>
            <a:r>
              <a:rPr lang="nl-NL" sz="2000" i="1" dirty="0">
                <a:solidFill>
                  <a:srgbClr val="000000"/>
                </a:solidFill>
                <a:cs typeface="Calibri"/>
              </a:rPr>
              <a:t>:</a:t>
            </a:r>
          </a:p>
          <a:p>
            <a:endParaRPr lang="nl-NL" dirty="0"/>
          </a:p>
        </p:txBody>
      </p:sp>
      <p:sp>
        <p:nvSpPr>
          <p:cNvPr id="7" name="Tijdelijke aanduiding voor inhoud 3">
            <a:extLst>
              <a:ext uri="{FF2B5EF4-FFF2-40B4-BE49-F238E27FC236}">
                <a16:creationId xmlns:a16="http://schemas.microsoft.com/office/drawing/2014/main" id="{1870A7BF-6520-2BB2-D78D-AC55B95F1DA9}"/>
              </a:ext>
            </a:extLst>
          </p:cNvPr>
          <p:cNvSpPr txBox="1">
            <a:spLocks/>
          </p:cNvSpPr>
          <p:nvPr/>
        </p:nvSpPr>
        <p:spPr>
          <a:xfrm>
            <a:off x="3009765" y="1940714"/>
            <a:ext cx="8585435" cy="51629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nl-NL" sz="2000" dirty="0">
              <a:latin typeface="Calibri"/>
              <a:cs typeface="Calibri"/>
            </a:endParaRPr>
          </a:p>
          <a:p>
            <a:pPr marL="0" indent="0"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nl-NL" sz="2000" dirty="0">
                <a:latin typeface="Calibri"/>
                <a:cs typeface="Calibri"/>
              </a:rPr>
              <a:t>Instructie van een docent wenst en vervolgens zelfstandig aan de slag kan gaan;</a:t>
            </a:r>
          </a:p>
          <a:p>
            <a:pPr marL="0" indent="0"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nl-NL" sz="2000" strike="sngStrike" dirty="0">
              <a:latin typeface="Calibri"/>
              <a:cs typeface="Calibri"/>
            </a:endParaRPr>
          </a:p>
          <a:p>
            <a:pPr marL="0" indent="0"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nl-NL" sz="2000" dirty="0">
                <a:latin typeface="Calibri"/>
                <a:cs typeface="Calibri"/>
              </a:rPr>
              <a:t>het fijn vindt uit een boek te leren en om kan gaan met grotere stof eenheden;</a:t>
            </a:r>
          </a:p>
          <a:p>
            <a:pPr marL="0" indent="0"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nl-NL" sz="2000" dirty="0">
              <a:latin typeface="Calibri"/>
              <a:cs typeface="Calibri"/>
            </a:endParaRPr>
          </a:p>
          <a:p>
            <a:pPr marL="0" indent="0"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nl-NL" sz="2000" dirty="0">
                <a:latin typeface="Calibri"/>
                <a:cs typeface="Calibri"/>
              </a:rPr>
              <a:t>leerbaar is wat betreft zelfstandig plannen, samenvatten en memoriseren;</a:t>
            </a:r>
          </a:p>
          <a:p>
            <a:pPr marL="0" indent="0"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nl-NL" sz="2000" dirty="0">
              <a:latin typeface="Calibri"/>
              <a:cs typeface="Calibri"/>
            </a:endParaRPr>
          </a:p>
          <a:p>
            <a:pPr marL="0" indent="0"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nl-NL" sz="2000" dirty="0">
                <a:solidFill>
                  <a:srgbClr val="000000"/>
                </a:solidFill>
                <a:latin typeface="Calibri"/>
                <a:cs typeface="Calibri"/>
              </a:rPr>
              <a:t>kan reproduceren en eenvoudige toepassingsvragen kan beantwoorden;</a:t>
            </a:r>
          </a:p>
          <a:p>
            <a:pPr marL="0" indent="0"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nl-NL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nl-NL" sz="2000" dirty="0">
                <a:solidFill>
                  <a:srgbClr val="000000"/>
                </a:solidFill>
                <a:latin typeface="Calibri"/>
                <a:cs typeface="Calibri"/>
              </a:rPr>
              <a:t>kan reflecteren op zijn/haar eigen leerproces;</a:t>
            </a:r>
          </a:p>
          <a:p>
            <a:pPr marL="0" indent="0"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nl-NL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nl-NL" sz="2000" dirty="0">
                <a:solidFill>
                  <a:srgbClr val="000000"/>
                </a:solidFill>
                <a:latin typeface="Calibri"/>
                <a:cs typeface="Calibri"/>
              </a:rPr>
              <a:t>gaat voor succeservaringen; belang hecht</a:t>
            </a:r>
            <a:r>
              <a:rPr lang="nl-NL" sz="2000" dirty="0">
                <a:latin typeface="Calibri"/>
                <a:cs typeface="Calibri"/>
              </a:rPr>
              <a:t> aan respect, waarden en normen.</a:t>
            </a:r>
          </a:p>
        </p:txBody>
      </p:sp>
      <p:pic>
        <p:nvPicPr>
          <p:cNvPr id="14" name="Afbeelding 13" descr="4-sterren.png">
            <a:extLst>
              <a:ext uri="{FF2B5EF4-FFF2-40B4-BE49-F238E27FC236}">
                <a16:creationId xmlns:a16="http://schemas.microsoft.com/office/drawing/2014/main" id="{1735C1EF-AB69-8D83-6DB3-8DD9229AF20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2" t="73351"/>
          <a:stretch/>
        </p:blipFill>
        <p:spPr>
          <a:xfrm>
            <a:off x="2729526" y="3909222"/>
            <a:ext cx="394326" cy="432228"/>
          </a:xfrm>
          <a:prstGeom prst="rect">
            <a:avLst/>
          </a:prstGeom>
        </p:spPr>
      </p:pic>
      <p:pic>
        <p:nvPicPr>
          <p:cNvPr id="15" name="Afbeelding 14" descr="4-sterren.png">
            <a:extLst>
              <a:ext uri="{FF2B5EF4-FFF2-40B4-BE49-F238E27FC236}">
                <a16:creationId xmlns:a16="http://schemas.microsoft.com/office/drawing/2014/main" id="{B32BE5AD-A5BA-45E6-21B8-94EF1FA16E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2" t="73351"/>
          <a:stretch/>
        </p:blipFill>
        <p:spPr>
          <a:xfrm>
            <a:off x="2729526" y="2352193"/>
            <a:ext cx="394326" cy="432228"/>
          </a:xfrm>
          <a:prstGeom prst="rect">
            <a:avLst/>
          </a:prstGeom>
        </p:spPr>
      </p:pic>
      <p:pic>
        <p:nvPicPr>
          <p:cNvPr id="16" name="Afbeelding 15" descr="4-sterren.png">
            <a:extLst>
              <a:ext uri="{FF2B5EF4-FFF2-40B4-BE49-F238E27FC236}">
                <a16:creationId xmlns:a16="http://schemas.microsoft.com/office/drawing/2014/main" id="{43C5EF89-0441-FD5E-6207-9DCAD82AB2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2" t="73351"/>
          <a:stretch/>
        </p:blipFill>
        <p:spPr>
          <a:xfrm>
            <a:off x="2684763" y="3123807"/>
            <a:ext cx="394326" cy="432228"/>
          </a:xfrm>
          <a:prstGeom prst="rect">
            <a:avLst/>
          </a:prstGeom>
        </p:spPr>
      </p:pic>
      <p:pic>
        <p:nvPicPr>
          <p:cNvPr id="18" name="Afbeelding 17" descr="4-sterren.png">
            <a:extLst>
              <a:ext uri="{FF2B5EF4-FFF2-40B4-BE49-F238E27FC236}">
                <a16:creationId xmlns:a16="http://schemas.microsoft.com/office/drawing/2014/main" id="{2317B5E0-B68E-B4A4-7FE7-3EA38C312FB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2" t="73351"/>
          <a:stretch/>
        </p:blipFill>
        <p:spPr>
          <a:xfrm>
            <a:off x="2714632" y="4680836"/>
            <a:ext cx="394326" cy="432228"/>
          </a:xfrm>
          <a:prstGeom prst="rect">
            <a:avLst/>
          </a:prstGeom>
        </p:spPr>
      </p:pic>
      <p:pic>
        <p:nvPicPr>
          <p:cNvPr id="19" name="Afbeelding 18" descr="4-sterren.png">
            <a:extLst>
              <a:ext uri="{FF2B5EF4-FFF2-40B4-BE49-F238E27FC236}">
                <a16:creationId xmlns:a16="http://schemas.microsoft.com/office/drawing/2014/main" id="{213261D8-6092-3698-E247-FDA61FED2C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2" t="73351"/>
          <a:stretch/>
        </p:blipFill>
        <p:spPr>
          <a:xfrm>
            <a:off x="2754086" y="5498500"/>
            <a:ext cx="394326" cy="432228"/>
          </a:xfrm>
          <a:prstGeom prst="rect">
            <a:avLst/>
          </a:prstGeom>
        </p:spPr>
      </p:pic>
      <p:pic>
        <p:nvPicPr>
          <p:cNvPr id="20" name="Afbeelding 19" descr="4-sterren.png">
            <a:extLst>
              <a:ext uri="{FF2B5EF4-FFF2-40B4-BE49-F238E27FC236}">
                <a16:creationId xmlns:a16="http://schemas.microsoft.com/office/drawing/2014/main" id="{1C2F5F8D-D533-2880-F54E-33E3B049F2B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2" t="73351"/>
          <a:stretch/>
        </p:blipFill>
        <p:spPr>
          <a:xfrm>
            <a:off x="2729526" y="6283915"/>
            <a:ext cx="394326" cy="43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7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2">
            <a:extLst>
              <a:ext uri="{FF2B5EF4-FFF2-40B4-BE49-F238E27FC236}">
                <a16:creationId xmlns:a16="http://schemas.microsoft.com/office/drawing/2014/main" id="{DFAF927B-DB46-4A3C-858C-194AD46F9972}"/>
              </a:ext>
            </a:extLst>
          </p:cNvPr>
          <p:cNvSpPr txBox="1">
            <a:spLocks/>
          </p:cNvSpPr>
          <p:nvPr/>
        </p:nvSpPr>
        <p:spPr>
          <a:xfrm>
            <a:off x="2627545" y="-21673"/>
            <a:ext cx="8229600" cy="871804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7F7F7F"/>
                </a:solidFill>
              </a:rPr>
              <a:t>D</a:t>
            </a:r>
            <a:r>
              <a:rPr lang="nl-NL" dirty="0">
                <a:solidFill>
                  <a:srgbClr val="7F7F7F"/>
                </a:solidFill>
              </a:rPr>
              <a:t>e GT/H leerling aan het woord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79A0B94E-209C-8E5B-791D-A654B3C0E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23" y="167246"/>
            <a:ext cx="2546706" cy="53731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EBDA605-5F8E-8049-D444-C50C19582A4F}"/>
              </a:ext>
            </a:extLst>
          </p:cNvPr>
          <p:cNvSpPr txBox="1"/>
          <p:nvPr/>
        </p:nvSpPr>
        <p:spPr>
          <a:xfrm>
            <a:off x="4278086" y="2192088"/>
            <a:ext cx="810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Eigen </a:t>
            </a:r>
            <a:r>
              <a:rPr lang="en-US" dirty="0" err="1"/>
              <a:t>invulling</a:t>
            </a:r>
            <a:r>
              <a:rPr lang="en-US" dirty="0"/>
              <a:t> door de </a:t>
            </a:r>
            <a:r>
              <a:rPr lang="en-US" dirty="0" err="1"/>
              <a:t>leerling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9560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2">
            <a:extLst>
              <a:ext uri="{FF2B5EF4-FFF2-40B4-BE49-F238E27FC236}">
                <a16:creationId xmlns:a16="http://schemas.microsoft.com/office/drawing/2014/main" id="{DFAF927B-DB46-4A3C-858C-194AD46F9972}"/>
              </a:ext>
            </a:extLst>
          </p:cNvPr>
          <p:cNvSpPr txBox="1">
            <a:spLocks/>
          </p:cNvSpPr>
          <p:nvPr/>
        </p:nvSpPr>
        <p:spPr>
          <a:xfrm>
            <a:off x="2627545" y="-21673"/>
            <a:ext cx="9454932" cy="871804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7F7F7F"/>
                </a:solidFill>
              </a:rPr>
              <a:t>D</a:t>
            </a:r>
            <a:r>
              <a:rPr lang="nl-NL" sz="4000" dirty="0">
                <a:solidFill>
                  <a:srgbClr val="7F7F7F"/>
                </a:solidFill>
              </a:rPr>
              <a:t>e kenmerken van GT/H-klassen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79A0B94E-209C-8E5B-791D-A654B3C0E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23" y="167246"/>
            <a:ext cx="2546706" cy="53731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C9622FC-EFDB-B4FE-A946-EB49A33012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051" t="27083" r="10308" b="14387"/>
          <a:stretch/>
        </p:blipFill>
        <p:spPr>
          <a:xfrm>
            <a:off x="684482" y="1664271"/>
            <a:ext cx="4573457" cy="35294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ijdelijke aanduiding voor inhoud 1">
            <a:extLst>
              <a:ext uri="{FF2B5EF4-FFF2-40B4-BE49-F238E27FC236}">
                <a16:creationId xmlns:a16="http://schemas.microsoft.com/office/drawing/2014/main" id="{FCEAD849-5CC5-10C7-6EE0-D4C57C885C54}"/>
              </a:ext>
            </a:extLst>
          </p:cNvPr>
          <p:cNvSpPr txBox="1">
            <a:spLocks/>
          </p:cNvSpPr>
          <p:nvPr/>
        </p:nvSpPr>
        <p:spPr>
          <a:xfrm>
            <a:off x="6796412" y="1348869"/>
            <a:ext cx="5558874" cy="52906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Clr>
                <a:schemeClr val="accent3">
                  <a:lumMod val="75000"/>
                </a:schemeClr>
              </a:buClr>
              <a:buNone/>
            </a:pPr>
            <a:r>
              <a:rPr lang="nl-NL" altLang="nl-NL" sz="2200" dirty="0">
                <a:latin typeface="Calibri"/>
                <a:cs typeface="Calibri"/>
              </a:rPr>
              <a:t>Groepen van  +/-  25 leerlingen</a:t>
            </a:r>
          </a:p>
          <a:p>
            <a:pPr marL="0" indent="0">
              <a:lnSpc>
                <a:spcPct val="130000"/>
              </a:lnSpc>
              <a:buClr>
                <a:schemeClr val="accent3">
                  <a:lumMod val="75000"/>
                </a:schemeClr>
              </a:buClr>
              <a:buNone/>
            </a:pPr>
            <a:endParaRPr lang="nl-NL" altLang="nl-NL" sz="2200" dirty="0">
              <a:latin typeface="Calibri"/>
              <a:cs typeface="Calibri"/>
            </a:endParaRPr>
          </a:p>
          <a:p>
            <a:pPr marL="0" indent="0">
              <a:lnSpc>
                <a:spcPct val="130000"/>
              </a:lnSpc>
              <a:buClr>
                <a:schemeClr val="accent3">
                  <a:lumMod val="75000"/>
                </a:schemeClr>
              </a:buClr>
              <a:buNone/>
            </a:pPr>
            <a:r>
              <a:rPr lang="nl-NL" altLang="nl-NL" sz="2200" dirty="0">
                <a:latin typeface="Calibri"/>
                <a:cs typeface="Calibri"/>
              </a:rPr>
              <a:t>Theoretisch instelling</a:t>
            </a:r>
          </a:p>
          <a:p>
            <a:pPr marL="0" indent="0">
              <a:lnSpc>
                <a:spcPct val="130000"/>
              </a:lnSpc>
              <a:buClr>
                <a:schemeClr val="accent3">
                  <a:lumMod val="75000"/>
                </a:schemeClr>
              </a:buClr>
              <a:buNone/>
            </a:pPr>
            <a:endParaRPr lang="nl-NL" altLang="nl-NL" sz="2200" dirty="0">
              <a:latin typeface="Calibri"/>
              <a:cs typeface="Calibri"/>
            </a:endParaRPr>
          </a:p>
          <a:p>
            <a:pPr marL="0" indent="0">
              <a:lnSpc>
                <a:spcPct val="130000"/>
              </a:lnSpc>
              <a:buClr>
                <a:schemeClr val="accent3">
                  <a:lumMod val="75000"/>
                </a:schemeClr>
              </a:buClr>
              <a:buNone/>
            </a:pPr>
            <a:r>
              <a:rPr lang="nl-NL" altLang="nl-NL" sz="2200" dirty="0">
                <a:latin typeface="Calibri"/>
                <a:cs typeface="Calibri"/>
              </a:rPr>
              <a:t>Indeling op woonplaats</a:t>
            </a:r>
          </a:p>
          <a:p>
            <a:pPr marL="0" indent="0">
              <a:lnSpc>
                <a:spcPct val="130000"/>
              </a:lnSpc>
              <a:buClr>
                <a:schemeClr val="accent3">
                  <a:lumMod val="75000"/>
                </a:schemeClr>
              </a:buClr>
              <a:buNone/>
            </a:pPr>
            <a:endParaRPr lang="nl-NL" altLang="nl-NL" sz="2200" dirty="0">
              <a:latin typeface="Calibri"/>
              <a:cs typeface="Calibri"/>
            </a:endParaRPr>
          </a:p>
          <a:p>
            <a:pPr marL="0" indent="0">
              <a:lnSpc>
                <a:spcPct val="130000"/>
              </a:lnSpc>
              <a:buClr>
                <a:schemeClr val="accent3">
                  <a:lumMod val="75000"/>
                </a:schemeClr>
              </a:buClr>
              <a:buNone/>
            </a:pPr>
            <a:r>
              <a:rPr lang="nl-NL" altLang="nl-NL" sz="2200" dirty="0" err="1">
                <a:latin typeface="Calibri"/>
                <a:cs typeface="Calibri"/>
              </a:rPr>
              <a:t>Plaatsverzoek</a:t>
            </a:r>
            <a:r>
              <a:rPr lang="nl-NL" altLang="nl-NL" sz="2200" dirty="0">
                <a:latin typeface="Calibri"/>
                <a:cs typeface="Calibri"/>
              </a:rPr>
              <a:t> bij inschrijving</a:t>
            </a:r>
          </a:p>
          <a:p>
            <a:pPr marL="0" indent="0">
              <a:lnSpc>
                <a:spcPct val="130000"/>
              </a:lnSpc>
              <a:buClr>
                <a:schemeClr val="accent3">
                  <a:lumMod val="75000"/>
                </a:schemeClr>
              </a:buClr>
              <a:buNone/>
            </a:pPr>
            <a:endParaRPr lang="nl-NL" altLang="nl-NL" sz="2200" dirty="0">
              <a:latin typeface="Calibri"/>
              <a:cs typeface="Calibri"/>
            </a:endParaRPr>
          </a:p>
          <a:p>
            <a:pPr marL="0" indent="0">
              <a:lnSpc>
                <a:spcPct val="130000"/>
              </a:lnSpc>
              <a:buFont typeface="Arial"/>
              <a:buNone/>
            </a:pPr>
            <a:r>
              <a:rPr lang="nl-NL" altLang="nl-NL" sz="2200" dirty="0">
                <a:latin typeface="Calibri"/>
                <a:cs typeface="Calibri"/>
              </a:rPr>
              <a:t>Eén persoonlijke mentor</a:t>
            </a:r>
          </a:p>
          <a:p>
            <a:pPr marL="0" indent="0">
              <a:buFont typeface="Arial"/>
              <a:buNone/>
            </a:pPr>
            <a:endParaRPr lang="nl-NL" altLang="nl-NL" sz="2000" dirty="0">
              <a:latin typeface="Arial"/>
              <a:cs typeface="Arial"/>
            </a:endParaRPr>
          </a:p>
          <a:p>
            <a:pPr marL="0" indent="0">
              <a:buFont typeface="Arial"/>
              <a:buNone/>
            </a:pPr>
            <a:endParaRPr lang="nl-NL" altLang="nl-NL" sz="2400" dirty="0"/>
          </a:p>
          <a:p>
            <a:endParaRPr lang="nl-NL" altLang="nl-NL" sz="2400" dirty="0"/>
          </a:p>
          <a:p>
            <a:endParaRPr lang="nl-NL" sz="2400" dirty="0"/>
          </a:p>
        </p:txBody>
      </p:sp>
      <p:pic>
        <p:nvPicPr>
          <p:cNvPr id="8" name="Afbeelding 7" descr="pijl-ppp.png">
            <a:extLst>
              <a:ext uri="{FF2B5EF4-FFF2-40B4-BE49-F238E27FC236}">
                <a16:creationId xmlns:a16="http://schemas.microsoft.com/office/drawing/2014/main" id="{AC90BB1B-F115-2C94-45E0-3DA7DE96A9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66" y="1496958"/>
            <a:ext cx="534848" cy="383600"/>
          </a:xfrm>
          <a:prstGeom prst="rect">
            <a:avLst/>
          </a:prstGeom>
        </p:spPr>
      </p:pic>
      <p:pic>
        <p:nvPicPr>
          <p:cNvPr id="9" name="Afbeelding 8" descr="pijl-ppp.png">
            <a:extLst>
              <a:ext uri="{FF2B5EF4-FFF2-40B4-BE49-F238E27FC236}">
                <a16:creationId xmlns:a16="http://schemas.microsoft.com/office/drawing/2014/main" id="{51BCCE3F-A201-2635-86FB-29DBEFE432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66" y="2523145"/>
            <a:ext cx="534848" cy="340683"/>
          </a:xfrm>
          <a:prstGeom prst="rect">
            <a:avLst/>
          </a:prstGeom>
        </p:spPr>
      </p:pic>
      <p:pic>
        <p:nvPicPr>
          <p:cNvPr id="11" name="Afbeelding 10" descr="pijl-ppp.png">
            <a:extLst>
              <a:ext uri="{FF2B5EF4-FFF2-40B4-BE49-F238E27FC236}">
                <a16:creationId xmlns:a16="http://schemas.microsoft.com/office/drawing/2014/main" id="{ED75D846-CCF5-1BAD-3B5B-82DEF11E6C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66" y="3429000"/>
            <a:ext cx="534848" cy="383600"/>
          </a:xfrm>
          <a:prstGeom prst="rect">
            <a:avLst/>
          </a:prstGeom>
        </p:spPr>
      </p:pic>
      <p:pic>
        <p:nvPicPr>
          <p:cNvPr id="12" name="Afbeelding 11" descr="pijl-ppp.png">
            <a:extLst>
              <a:ext uri="{FF2B5EF4-FFF2-40B4-BE49-F238E27FC236}">
                <a16:creationId xmlns:a16="http://schemas.microsoft.com/office/drawing/2014/main" id="{92A5978A-5719-A57A-0FFC-34354671FC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54" y="4484029"/>
            <a:ext cx="534848" cy="383600"/>
          </a:xfrm>
          <a:prstGeom prst="rect">
            <a:avLst/>
          </a:prstGeom>
        </p:spPr>
      </p:pic>
      <p:pic>
        <p:nvPicPr>
          <p:cNvPr id="22" name="Afbeelding 21" descr="pijl-ppp.png">
            <a:extLst>
              <a:ext uri="{FF2B5EF4-FFF2-40B4-BE49-F238E27FC236}">
                <a16:creationId xmlns:a16="http://schemas.microsoft.com/office/drawing/2014/main" id="{5EF16CB8-D1E7-573C-E183-DFF2E83765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54" y="5432801"/>
            <a:ext cx="534848" cy="3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ouderavond-determinatie-a.gif">
            <a:extLst>
              <a:ext uri="{FF2B5EF4-FFF2-40B4-BE49-F238E27FC236}">
                <a16:creationId xmlns:a16="http://schemas.microsoft.com/office/drawing/2014/main" id="{9016E1B2-1517-9FEC-9F5F-33C4C1C8A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03" y="992231"/>
            <a:ext cx="867760" cy="732701"/>
          </a:xfrm>
          <a:prstGeom prst="rect">
            <a:avLst/>
          </a:prstGeom>
        </p:spPr>
      </p:pic>
      <p:sp>
        <p:nvSpPr>
          <p:cNvPr id="10" name="Titel 2">
            <a:extLst>
              <a:ext uri="{FF2B5EF4-FFF2-40B4-BE49-F238E27FC236}">
                <a16:creationId xmlns:a16="http://schemas.microsoft.com/office/drawing/2014/main" id="{DFAF927B-DB46-4A3C-858C-194AD46F9972}"/>
              </a:ext>
            </a:extLst>
          </p:cNvPr>
          <p:cNvSpPr txBox="1">
            <a:spLocks/>
          </p:cNvSpPr>
          <p:nvPr/>
        </p:nvSpPr>
        <p:spPr>
          <a:xfrm>
            <a:off x="2627545" y="-21673"/>
            <a:ext cx="9454932" cy="87180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7F7F7F"/>
                </a:solidFill>
              </a:rPr>
              <a:t>Een</a:t>
            </a:r>
            <a:r>
              <a:rPr lang="en-US" sz="4000" dirty="0">
                <a:solidFill>
                  <a:srgbClr val="7F7F7F"/>
                </a:solidFill>
              </a:rPr>
              <a:t> </a:t>
            </a:r>
            <a:r>
              <a:rPr lang="en-US" sz="4000" dirty="0" err="1">
                <a:solidFill>
                  <a:srgbClr val="7F7F7F"/>
                </a:solidFill>
              </a:rPr>
              <a:t>voorbeeldrooster</a:t>
            </a:r>
            <a:endParaRPr lang="nl-NL" sz="4000" dirty="0">
              <a:solidFill>
                <a:srgbClr val="7F7F7F"/>
              </a:solidFill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79A0B94E-209C-8E5B-791D-A654B3C0E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23" y="167246"/>
            <a:ext cx="2546706" cy="53731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F04DC19A-BE1A-5A64-20AF-96177ACBB74A}"/>
              </a:ext>
            </a:extLst>
          </p:cNvPr>
          <p:cNvSpPr txBox="1"/>
          <p:nvPr/>
        </p:nvSpPr>
        <p:spPr>
          <a:xfrm>
            <a:off x="593087" y="1178451"/>
            <a:ext cx="438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GTH1K</a:t>
            </a:r>
            <a:r>
              <a:rPr lang="nl-NL" dirty="0"/>
              <a:t>  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81E8BF3-B417-066C-10D0-EE03F23313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0847" y="850131"/>
            <a:ext cx="8229600" cy="4810467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4A25DEA-F4EC-E324-06C1-16B23066DC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6827" y="5655651"/>
            <a:ext cx="8229600" cy="121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71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2">
            <a:extLst>
              <a:ext uri="{FF2B5EF4-FFF2-40B4-BE49-F238E27FC236}">
                <a16:creationId xmlns:a16="http://schemas.microsoft.com/office/drawing/2014/main" id="{DFAF927B-DB46-4A3C-858C-194AD46F9972}"/>
              </a:ext>
            </a:extLst>
          </p:cNvPr>
          <p:cNvSpPr txBox="1">
            <a:spLocks/>
          </p:cNvSpPr>
          <p:nvPr/>
        </p:nvSpPr>
        <p:spPr>
          <a:xfrm>
            <a:off x="2627545" y="-21673"/>
            <a:ext cx="6657969" cy="87180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7F7F7F"/>
                </a:solidFill>
              </a:rPr>
              <a:t>De </a:t>
            </a:r>
            <a:r>
              <a:rPr lang="en-US" sz="4000" dirty="0" err="1">
                <a:solidFill>
                  <a:srgbClr val="7F7F7F"/>
                </a:solidFill>
              </a:rPr>
              <a:t>rol</a:t>
            </a:r>
            <a:r>
              <a:rPr lang="en-US" sz="4000" dirty="0">
                <a:solidFill>
                  <a:srgbClr val="7F7F7F"/>
                </a:solidFill>
              </a:rPr>
              <a:t> van de </a:t>
            </a:r>
            <a:r>
              <a:rPr lang="en-US" sz="4000" dirty="0" err="1">
                <a:solidFill>
                  <a:srgbClr val="7F7F7F"/>
                </a:solidFill>
              </a:rPr>
              <a:t>mentoren</a:t>
            </a:r>
            <a:endParaRPr lang="nl-NL" sz="4000" dirty="0">
              <a:solidFill>
                <a:srgbClr val="7F7F7F"/>
              </a:solidFill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79A0B94E-209C-8E5B-791D-A654B3C0E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23" y="167246"/>
            <a:ext cx="2546706" cy="537311"/>
          </a:xfrm>
          <a:prstGeom prst="rect">
            <a:avLst/>
          </a:prstGeom>
        </p:spPr>
      </p:pic>
      <p:pic>
        <p:nvPicPr>
          <p:cNvPr id="3" name="Afbeelding 2" descr="boom.gif">
            <a:extLst>
              <a:ext uri="{FF2B5EF4-FFF2-40B4-BE49-F238E27FC236}">
                <a16:creationId xmlns:a16="http://schemas.microsoft.com/office/drawing/2014/main" id="{E9E1CE30-31C6-AE05-57DB-ED1EE81B5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658" y="0"/>
            <a:ext cx="5654684" cy="748368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417E851-794D-88A2-D015-7BB4B9028CDF}"/>
              </a:ext>
            </a:extLst>
          </p:cNvPr>
          <p:cNvSpPr txBox="1"/>
          <p:nvPr/>
        </p:nvSpPr>
        <p:spPr>
          <a:xfrm>
            <a:off x="589935" y="1717888"/>
            <a:ext cx="3048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000" dirty="0">
                <a:latin typeface="Calibri"/>
                <a:cs typeface="Calibri"/>
              </a:rPr>
              <a:t>Eén persoonlijke mentor</a:t>
            </a:r>
          </a:p>
          <a:p>
            <a:endParaRPr lang="nl-NL" sz="2000" dirty="0">
              <a:latin typeface="Calibri"/>
              <a:cs typeface="Calibri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0B8D8E8-461E-82F4-94D0-E4D425703A23}"/>
              </a:ext>
            </a:extLst>
          </p:cNvPr>
          <p:cNvSpPr txBox="1"/>
          <p:nvPr/>
        </p:nvSpPr>
        <p:spPr>
          <a:xfrm>
            <a:off x="670547" y="3012283"/>
            <a:ext cx="3369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nl-NL" sz="2000" dirty="0">
                <a:latin typeface="Calibri"/>
                <a:cs typeface="Calibri"/>
              </a:rPr>
              <a:t>Het aanspreekpunt </a:t>
            </a:r>
            <a:br>
              <a:rPr lang="nl-NL" sz="2000" dirty="0">
                <a:latin typeface="Calibri"/>
                <a:cs typeface="Calibri"/>
              </a:rPr>
            </a:br>
            <a:r>
              <a:rPr lang="nl-NL" sz="2000" dirty="0">
                <a:latin typeface="Calibri"/>
                <a:cs typeface="Calibri"/>
              </a:rPr>
              <a:t>voor ouders &amp; leerlingen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433A71D-8B13-8CF7-80BD-B1878272CCEF}"/>
              </a:ext>
            </a:extLst>
          </p:cNvPr>
          <p:cNvSpPr txBox="1"/>
          <p:nvPr/>
        </p:nvSpPr>
        <p:spPr>
          <a:xfrm>
            <a:off x="121531" y="4587926"/>
            <a:ext cx="5069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nl-NL" sz="2000" dirty="0">
                <a:latin typeface="Calibri"/>
                <a:cs typeface="Calibri"/>
              </a:rPr>
              <a:t>Studievoortgang &amp; persoonlijke begeleiding</a:t>
            </a:r>
          </a:p>
          <a:p>
            <a:pPr algn="r"/>
            <a:endParaRPr lang="nl-NL" sz="2000" dirty="0">
              <a:latin typeface="Calibri"/>
              <a:cs typeface="Calibri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E274EE0-FD0E-61BF-2F3A-CD7C687F35A2}"/>
              </a:ext>
            </a:extLst>
          </p:cNvPr>
          <p:cNvSpPr txBox="1"/>
          <p:nvPr/>
        </p:nvSpPr>
        <p:spPr>
          <a:xfrm>
            <a:off x="6638037" y="1339873"/>
            <a:ext cx="3830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nl-NL" sz="2000" dirty="0">
                <a:latin typeface="Calibri"/>
                <a:cs typeface="Calibri"/>
              </a:rPr>
              <a:t>Klassikale </a:t>
            </a:r>
            <a:r>
              <a:rPr lang="nl-NL" sz="2000" dirty="0" err="1">
                <a:latin typeface="Calibri"/>
                <a:cs typeface="Calibri"/>
              </a:rPr>
              <a:t>mentorles</a:t>
            </a:r>
            <a:endParaRPr lang="nl-NL" sz="2000" dirty="0">
              <a:latin typeface="Calibri"/>
              <a:cs typeface="Calibri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BEEBE6F-1EF1-086C-D666-DC4984F8B345}"/>
              </a:ext>
            </a:extLst>
          </p:cNvPr>
          <p:cNvSpPr txBox="1"/>
          <p:nvPr/>
        </p:nvSpPr>
        <p:spPr>
          <a:xfrm>
            <a:off x="8201477" y="2812228"/>
            <a:ext cx="3400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000" dirty="0">
                <a:latin typeface="Calibri"/>
                <a:cs typeface="Calibri"/>
              </a:rPr>
              <a:t>Klassensfeer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F7723EE-B310-4D40-FA35-B9CA5A36068D}"/>
              </a:ext>
            </a:extLst>
          </p:cNvPr>
          <p:cNvSpPr txBox="1"/>
          <p:nvPr/>
        </p:nvSpPr>
        <p:spPr>
          <a:xfrm>
            <a:off x="7233543" y="4541759"/>
            <a:ext cx="3379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000" dirty="0">
                <a:latin typeface="Calibri"/>
                <a:cs typeface="Calibri"/>
              </a:rPr>
              <a:t>Driegesprekken</a:t>
            </a:r>
          </a:p>
        </p:txBody>
      </p:sp>
      <p:pic>
        <p:nvPicPr>
          <p:cNvPr id="1028" name="Picture 4" descr="Additionele ondersteuning">
            <a:extLst>
              <a:ext uri="{FF2B5EF4-FFF2-40B4-BE49-F238E27FC236}">
                <a16:creationId xmlns:a16="http://schemas.microsoft.com/office/drawing/2014/main" id="{74E32A5F-CE44-AD8A-6F58-82D97BB5C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811" y="4741814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88944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B62087CE623846BB24CB37CB48F0D9" ma:contentTypeVersion="17" ma:contentTypeDescription="Een nieuw document maken." ma:contentTypeScope="" ma:versionID="a6655fdce98be80c349dc0746d458f4c">
  <xsd:schema xmlns:xsd="http://www.w3.org/2001/XMLSchema" xmlns:xs="http://www.w3.org/2001/XMLSchema" xmlns:p="http://schemas.microsoft.com/office/2006/metadata/properties" xmlns:ns2="4afd4c75-dd5e-4e80-8ed6-9b8a364c9bfa" xmlns:ns3="a243ae73-e4af-499e-9945-609ee606e283" targetNamespace="http://schemas.microsoft.com/office/2006/metadata/properties" ma:root="true" ma:fieldsID="5e0d47a761fb61970bf3cffa9525f39c" ns2:_="" ns3:_="">
    <xsd:import namespace="4afd4c75-dd5e-4e80-8ed6-9b8a364c9bfa"/>
    <xsd:import namespace="a243ae73-e4af-499e-9945-609ee606e2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d4c75-dd5e-4e80-8ed6-9b8a364c9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1bddb5a6-813b-4703-8f12-be8ad64d59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43ae73-e4af-499e-9945-609ee606e28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a6bddaa0-4092-4821-8c61-fa856a9f4973}" ma:internalName="TaxCatchAll" ma:showField="CatchAllData" ma:web="a243ae73-e4af-499e-9945-609ee606e2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fd4c75-dd5e-4e80-8ed6-9b8a364c9bfa">
      <Terms xmlns="http://schemas.microsoft.com/office/infopath/2007/PartnerControls"/>
    </lcf76f155ced4ddcb4097134ff3c332f>
    <TaxCatchAll xmlns="a243ae73-e4af-499e-9945-609ee606e283" xsi:nil="true"/>
  </documentManagement>
</p:properties>
</file>

<file path=customXml/itemProps1.xml><?xml version="1.0" encoding="utf-8"?>
<ds:datastoreItem xmlns:ds="http://schemas.openxmlformats.org/officeDocument/2006/customXml" ds:itemID="{8CFC90A8-4F21-4DB1-B3F2-42A7DABA49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34705C-7775-4F72-8F0D-611A582E28FD}">
  <ds:schemaRefs>
    <ds:schemaRef ds:uri="4afd4c75-dd5e-4e80-8ed6-9b8a364c9bfa"/>
    <ds:schemaRef ds:uri="a243ae73-e4af-499e-9945-609ee606e2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5C109E3-058E-4971-8806-DDE9CEF1721D}">
  <ds:schemaRefs>
    <ds:schemaRef ds:uri="4afd4c75-dd5e-4e80-8ed6-9b8a364c9bfa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a243ae73-e4af-499e-9945-609ee606e283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696</Words>
  <Application>Microsoft Office PowerPoint</Application>
  <PresentationFormat>Breedbeeld</PresentationFormat>
  <Paragraphs>177</Paragraphs>
  <Slides>16</Slides>
  <Notes>16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Nunito Bold</vt:lpstr>
      <vt:lpstr>1_Office-thema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Ouderavond 8 september 2020</dc:title>
  <dc:creator>Michelle Beekman</dc:creator>
  <cp:lastModifiedBy>Michelle Beekman</cp:lastModifiedBy>
  <cp:revision>25</cp:revision>
  <dcterms:created xsi:type="dcterms:W3CDTF">2020-08-31T18:17:55Z</dcterms:created>
  <dcterms:modified xsi:type="dcterms:W3CDTF">2023-10-27T15:34:38Z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0x0101007AB62087CE623846BB24CB37CB48F0D9</vt:lpwstr>
  </property>
  <property fmtid="{D5CDD505-2E9C-101B-9397-08002B2CF9AE}" pid="3" name="MediaServiceImageTags">
    <vt:lpwstr/>
  </property>
</Properties>
</file>