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8"/>
  </p:notesMasterIdLst>
  <p:sldIdLst>
    <p:sldId id="268" r:id="rId5"/>
    <p:sldId id="275" r:id="rId6"/>
    <p:sldId id="274" r:id="rId7"/>
    <p:sldId id="273" r:id="rId8"/>
    <p:sldId id="277" r:id="rId9"/>
    <p:sldId id="287" r:id="rId10"/>
    <p:sldId id="279" r:id="rId11"/>
    <p:sldId id="280" r:id="rId12"/>
    <p:sldId id="278" r:id="rId13"/>
    <p:sldId id="283" r:id="rId14"/>
    <p:sldId id="286" r:id="rId15"/>
    <p:sldId id="284" r:id="rId16"/>
    <p:sldId id="285" r:id="rId17"/>
  </p:sldIdLst>
  <p:sldSz cx="18288000" cy="10287000"/>
  <p:notesSz cx="9926638" cy="14301788"/>
  <p:embeddedFontLst>
    <p:embeddedFont>
      <p:font typeface="Aptos" panose="020B0004020202020204" pitchFamily="3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89528-0155-4235-9EB6-08C0BE99CDE6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73100" y="1787525"/>
            <a:ext cx="8580438" cy="4827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6883400"/>
            <a:ext cx="7942262" cy="56308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5842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925" y="13584238"/>
            <a:ext cx="4302125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38956-C376-49C8-ABE8-CDFB53D61CB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39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F37B1D8-6095-D2F3-19E9-66B0104964C8}"/>
              </a:ext>
            </a:extLst>
          </p:cNvPr>
          <p:cNvSpPr txBox="1"/>
          <p:nvPr/>
        </p:nvSpPr>
        <p:spPr>
          <a:xfrm>
            <a:off x="2066925" y="2952750"/>
            <a:ext cx="1386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dirty="0"/>
              <a:t>Profielvoorlichting PIE</a:t>
            </a:r>
          </a:p>
        </p:txBody>
      </p:sp>
    </p:spTree>
    <p:extLst>
      <p:ext uri="{BB962C8B-B14F-4D97-AF65-F5344CB8AC3E}">
        <p14:creationId xmlns:p14="http://schemas.microsoft.com/office/powerpoint/2010/main" val="74680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671510" y="2495469"/>
            <a:ext cx="14544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Welke vervolgopleidingen kiezen PIE leerlingen: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28DCDC-F0CA-4AE8-6939-1814E01D0D69}"/>
              </a:ext>
            </a:extLst>
          </p:cNvPr>
          <p:cNvSpPr txBox="1"/>
          <p:nvPr/>
        </p:nvSpPr>
        <p:spPr>
          <a:xfrm>
            <a:off x="2066925" y="3905250"/>
            <a:ext cx="561975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Het gros van de leerlingen kiest voor: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 err="1"/>
              <a:t>Mechatronica</a:t>
            </a:r>
            <a:endParaRPr lang="nl-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Werktuigbouwkunde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Elektrotechniek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Besturingstechniek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Installatietechniek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Onderhoudsmonteur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Opleiding tot </a:t>
            </a:r>
            <a:r>
              <a:rPr lang="nl-NL" sz="2800" dirty="0" err="1"/>
              <a:t>verspaner</a:t>
            </a:r>
            <a:endParaRPr lang="nl-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Opleiding tot plaatwerker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Opleiding tot lasser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Opleiding in de ICT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AB72BBB-57D7-6DAA-8259-873BD1C01887}"/>
              </a:ext>
            </a:extLst>
          </p:cNvPr>
          <p:cNvSpPr txBox="1"/>
          <p:nvPr/>
        </p:nvSpPr>
        <p:spPr>
          <a:xfrm>
            <a:off x="7943848" y="3905250"/>
            <a:ext cx="762000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Sommige leerlingen kiezen voor een opleiding in een andere technische branche: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Autoschadehersteller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Scheepsbouw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 err="1"/>
              <a:t>Veva</a:t>
            </a:r>
            <a:endParaRPr lang="nl-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Een opleiding in de bouw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dirty="0"/>
          </a:p>
          <a:p>
            <a:endParaRPr lang="nl-NL" sz="2800" dirty="0"/>
          </a:p>
          <a:p>
            <a:endParaRPr lang="nl-NL" sz="2800" dirty="0"/>
          </a:p>
          <a:p>
            <a:r>
              <a:rPr lang="nl-NL" sz="2800" dirty="0"/>
              <a:t>En soms komen leerlingen tot de ontdekking dat techniek niet de richting is waarin ze verder willen.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0448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2724151" y="2381756"/>
            <a:ext cx="14544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Op welk niveau mag een VMBO leerling bij het MBO instromen?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28DCDC-F0CA-4AE8-6939-1814E01D0D69}"/>
              </a:ext>
            </a:extLst>
          </p:cNvPr>
          <p:cNvSpPr txBox="1"/>
          <p:nvPr/>
        </p:nvSpPr>
        <p:spPr>
          <a:xfrm>
            <a:off x="2066925" y="3905250"/>
            <a:ext cx="561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AB72BBB-57D7-6DAA-8259-873BD1C01887}"/>
              </a:ext>
            </a:extLst>
          </p:cNvPr>
          <p:cNvSpPr txBox="1"/>
          <p:nvPr/>
        </p:nvSpPr>
        <p:spPr>
          <a:xfrm>
            <a:off x="7943848" y="3905250"/>
            <a:ext cx="762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A97904-F732-027E-012B-1349C1889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4" t="1945" r="18850" b="1574"/>
          <a:stretch/>
        </p:blipFill>
        <p:spPr>
          <a:xfrm>
            <a:off x="6502896" y="3412807"/>
            <a:ext cx="6987183" cy="6219825"/>
          </a:xfrm>
          <a:prstGeom prst="rect">
            <a:avLst/>
          </a:prstGeom>
          <a:solidFill>
            <a:schemeClr val="tx1"/>
          </a:solidFill>
          <a:ln w="127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982915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1871661" y="2758554"/>
            <a:ext cx="14544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Sterk Techniek Onderwijs, regio </a:t>
            </a:r>
            <a:r>
              <a:rPr lang="nl-NL" sz="3200" dirty="0" err="1"/>
              <a:t>Zuid-Oost</a:t>
            </a:r>
            <a:r>
              <a:rPr lang="nl-NL" sz="3200" dirty="0"/>
              <a:t> Brabant.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28DCDC-F0CA-4AE8-6939-1814E01D0D69}"/>
              </a:ext>
            </a:extLst>
          </p:cNvPr>
          <p:cNvSpPr txBox="1"/>
          <p:nvPr/>
        </p:nvSpPr>
        <p:spPr>
          <a:xfrm>
            <a:off x="2066925" y="3905250"/>
            <a:ext cx="561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AB72BBB-57D7-6DAA-8259-873BD1C01887}"/>
              </a:ext>
            </a:extLst>
          </p:cNvPr>
          <p:cNvSpPr txBox="1"/>
          <p:nvPr/>
        </p:nvSpPr>
        <p:spPr>
          <a:xfrm>
            <a:off x="7943848" y="3905250"/>
            <a:ext cx="762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29F0C37-15B3-1E76-665E-71CC55508B29}"/>
              </a:ext>
            </a:extLst>
          </p:cNvPr>
          <p:cNvSpPr txBox="1"/>
          <p:nvPr/>
        </p:nvSpPr>
        <p:spPr>
          <a:xfrm>
            <a:off x="4876800" y="3990975"/>
            <a:ext cx="41338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Alwako</a:t>
            </a:r>
            <a:endParaRPr lang="nl-N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AO Smith Water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Products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Company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ASML 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Bax Koper en Zinkspecialist BV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BOTS bouwgroep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Brainport Assembly BV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Brainport Industries College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Driessen Autogroep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FMC</a:t>
            </a:r>
          </a:p>
          <a:p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Groenen bouw en onderhoud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Inno-Tec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Nederland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VLH Lastechniek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Van Santvoort bouw BV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Vencomatic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Group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Smits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Bedrijfadvies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–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precision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parts</a:t>
            </a:r>
            <a:endParaRPr lang="nl-NL" sz="20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Stichting techniekportaal de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kempen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Roosen Nederland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endParaRPr lang="nl-NL" sz="20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E98D578-867D-3989-2289-C6926240641A}"/>
              </a:ext>
            </a:extLst>
          </p:cNvPr>
          <p:cNvSpPr txBox="1"/>
          <p:nvPr/>
        </p:nvSpPr>
        <p:spPr>
          <a:xfrm>
            <a:off x="9143998" y="3990975"/>
            <a:ext cx="41338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Goflex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NTS Finish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Schreuder Bouw en Onderhoud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BAS truck center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Schildersvakopleiding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VDL Bus &amp; Coach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Margry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Arts Architecten BNA B.V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STODT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BOS MTI</a:t>
            </a:r>
          </a:p>
          <a:p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Driessen las- plaatwerk B.V.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Kemi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B.V.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Brom </a:t>
            </a: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Mechatronica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Stiching</a:t>
            </a: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 Kringloop de Kempen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Kiggen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H.Ek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ABS Autoherstel Coppens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ArtinSign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r>
              <a:rPr lang="nl-NL" sz="2000" dirty="0" err="1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Smeva</a:t>
            </a:r>
            <a:br>
              <a:rPr lang="nl-NL" sz="2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8772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1871661" y="3213855"/>
            <a:ext cx="14544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dirty="0"/>
              <a:t>Zijn er nog vragen?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l-NL" sz="3200" dirty="0"/>
          </a:p>
          <a:p>
            <a:pPr algn="ctr"/>
            <a:endParaRPr lang="nl-NL" sz="3200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228DCDC-F0CA-4AE8-6939-1814E01D0D69}"/>
              </a:ext>
            </a:extLst>
          </p:cNvPr>
          <p:cNvSpPr txBox="1"/>
          <p:nvPr/>
        </p:nvSpPr>
        <p:spPr>
          <a:xfrm>
            <a:off x="2066925" y="3905250"/>
            <a:ext cx="5619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AB72BBB-57D7-6DAA-8259-873BD1C01887}"/>
              </a:ext>
            </a:extLst>
          </p:cNvPr>
          <p:cNvSpPr txBox="1"/>
          <p:nvPr/>
        </p:nvSpPr>
        <p:spPr>
          <a:xfrm>
            <a:off x="7943848" y="3905250"/>
            <a:ext cx="7620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66976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E3CF522-7024-6FD4-2D98-832597BB306D}"/>
              </a:ext>
            </a:extLst>
          </p:cNvPr>
          <p:cNvSpPr txBox="1"/>
          <p:nvPr/>
        </p:nvSpPr>
        <p:spPr>
          <a:xfrm>
            <a:off x="5853311" y="2942897"/>
            <a:ext cx="147351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Inhoud van deze voorlichting</a:t>
            </a:r>
            <a:br>
              <a:rPr lang="nl-NL" sz="3200" dirty="0"/>
            </a:br>
            <a:endParaRPr lang="nl-NL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Kort voorstellen lesgevende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Wat houdt het profiel PIE in?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Welke leerlingen kiezen voor PIE?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Hoe is de opleiding opgebouwd?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Welke vervolgopleidingen worden vaak gekozen?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3200" dirty="0"/>
              <a:t>Vragenronde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2581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4C72FF0-8AD4-3AF7-1458-F74343ACF007}"/>
              </a:ext>
            </a:extLst>
          </p:cNvPr>
          <p:cNvSpPr txBox="1"/>
          <p:nvPr/>
        </p:nvSpPr>
        <p:spPr>
          <a:xfrm>
            <a:off x="2352675" y="3114675"/>
            <a:ext cx="1299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Lesgevende team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C0E6A3A-1191-1DD9-0676-5AC6E26F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641" y="5143500"/>
            <a:ext cx="2281926" cy="1892328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387D060-B7D9-2D2A-1D77-D76B60CAA23D}"/>
              </a:ext>
            </a:extLst>
          </p:cNvPr>
          <p:cNvSpPr txBox="1"/>
          <p:nvPr/>
        </p:nvSpPr>
        <p:spPr>
          <a:xfrm>
            <a:off x="2197311" y="7305666"/>
            <a:ext cx="310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Axel Nijhuis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7A9CC0-7106-F713-A005-885B0F95B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1" t="68395" r="74011" b="19908"/>
          <a:stretch/>
        </p:blipFill>
        <p:spPr bwMode="auto">
          <a:xfrm>
            <a:off x="8077200" y="5143500"/>
            <a:ext cx="1543050" cy="194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CADA4FD-DA76-9075-FF81-BF37BD771232}"/>
              </a:ext>
            </a:extLst>
          </p:cNvPr>
          <p:cNvSpPr txBox="1"/>
          <p:nvPr/>
        </p:nvSpPr>
        <p:spPr>
          <a:xfrm>
            <a:off x="7298432" y="7305666"/>
            <a:ext cx="310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Bart Habraken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E30818F-2F5D-55ED-E7B3-560AC3A77567}"/>
              </a:ext>
            </a:extLst>
          </p:cNvPr>
          <p:cNvSpPr txBox="1"/>
          <p:nvPr/>
        </p:nvSpPr>
        <p:spPr>
          <a:xfrm>
            <a:off x="12186899" y="7305665"/>
            <a:ext cx="344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Joep Schoenmakers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1A488F7-8F38-4DA4-576E-74E9791BD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8883" y="5143500"/>
            <a:ext cx="2204083" cy="19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9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94FAA60-7919-4DB1-1720-24F8A396AD8B}"/>
              </a:ext>
            </a:extLst>
          </p:cNvPr>
          <p:cNvSpPr txBox="1"/>
          <p:nvPr/>
        </p:nvSpPr>
        <p:spPr>
          <a:xfrm>
            <a:off x="1847850" y="2847975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P</a:t>
            </a:r>
            <a:r>
              <a:rPr lang="nl-NL" sz="3200" dirty="0"/>
              <a:t>roduceren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40C958-C1EF-B29F-85B1-2CDF0EB0A16C}"/>
              </a:ext>
            </a:extLst>
          </p:cNvPr>
          <p:cNvSpPr txBox="1"/>
          <p:nvPr/>
        </p:nvSpPr>
        <p:spPr>
          <a:xfrm>
            <a:off x="1847850" y="4851112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I</a:t>
            </a:r>
            <a:r>
              <a:rPr lang="nl-NL" sz="3200" dirty="0"/>
              <a:t>nstalleren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107FB1-CE6A-B93D-DBB1-F109A6143848}"/>
              </a:ext>
            </a:extLst>
          </p:cNvPr>
          <p:cNvSpPr txBox="1"/>
          <p:nvPr/>
        </p:nvSpPr>
        <p:spPr>
          <a:xfrm>
            <a:off x="1847850" y="6854249"/>
            <a:ext cx="5819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E</a:t>
            </a:r>
            <a:r>
              <a:rPr lang="nl-NL" sz="3200" dirty="0"/>
              <a:t>nergie</a:t>
            </a:r>
          </a:p>
        </p:txBody>
      </p:sp>
      <p:pic>
        <p:nvPicPr>
          <p:cNvPr id="2050" name="Picture 2" descr="Laswerkzaamheden, lasser, laswerk | M van der Heijden Metaaltechniek">
            <a:extLst>
              <a:ext uri="{FF2B5EF4-FFF2-40B4-BE49-F238E27FC236}">
                <a16:creationId xmlns:a16="http://schemas.microsoft.com/office/drawing/2014/main" id="{EAE21DD8-FCC6-033F-6320-42852E630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11" y="3031567"/>
            <a:ext cx="1568738" cy="15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aatwerk op maat bestellen? Alle plaatbewerkingen in eigen huis!">
            <a:extLst>
              <a:ext uri="{FF2B5EF4-FFF2-40B4-BE49-F238E27FC236}">
                <a16:creationId xmlns:a16="http://schemas.microsoft.com/office/drawing/2014/main" id="{2E17C6C2-BB3D-900F-E8B8-DE134E379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993" y="3086571"/>
            <a:ext cx="2492134" cy="14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spanen: voor ieder materiaal het beste gereedschap">
            <a:extLst>
              <a:ext uri="{FF2B5EF4-FFF2-40B4-BE49-F238E27FC236}">
                <a16:creationId xmlns:a16="http://schemas.microsoft.com/office/drawing/2014/main" id="{4ABB11A4-ECFA-4B32-E3A9-C976630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43" y="3031567"/>
            <a:ext cx="2196233" cy="15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lektrotechnische installaties | Installatietechniek | Diensten">
            <a:extLst>
              <a:ext uri="{FF2B5EF4-FFF2-40B4-BE49-F238E27FC236}">
                <a16:creationId xmlns:a16="http://schemas.microsoft.com/office/drawing/2014/main" id="{99C954F0-12A6-0171-B877-AEA0A153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11" y="5039338"/>
            <a:ext cx="2038601" cy="159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rkoop warmtepomp groeit sterk - Installatie.nl">
            <a:extLst>
              <a:ext uri="{FF2B5EF4-FFF2-40B4-BE49-F238E27FC236}">
                <a16:creationId xmlns:a16="http://schemas.microsoft.com/office/drawing/2014/main" id="{94E243F9-2C11-F290-0099-D3F42628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144" y="5053542"/>
            <a:ext cx="2196233" cy="164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rkt warmtepompen en airco: groei in woningbouw, maar utiliteit blijft  achter">
            <a:extLst>
              <a:ext uri="{FF2B5EF4-FFF2-40B4-BE49-F238E27FC236}">
                <a16:creationId xmlns:a16="http://schemas.microsoft.com/office/drawing/2014/main" id="{D985D4D9-B464-3983-280D-58909D17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609" y="5050654"/>
            <a:ext cx="2458902" cy="16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 descr="Zonnepanelen huren (of kopen): Kosten &amp; voor- en nadelen">
            <a:extLst>
              <a:ext uri="{FF2B5EF4-FFF2-40B4-BE49-F238E27FC236}">
                <a16:creationId xmlns:a16="http://schemas.microsoft.com/office/drawing/2014/main" id="{7858A422-EF92-43FA-53E7-005517DC9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9A8A16-5BF8-7A6B-3533-AA5D9EC80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311" y="7042475"/>
            <a:ext cx="3267075" cy="1633538"/>
          </a:xfrm>
          <a:prstGeom prst="rect">
            <a:avLst/>
          </a:prstGeom>
        </p:spPr>
      </p:pic>
      <p:pic>
        <p:nvPicPr>
          <p:cNvPr id="2064" name="Picture 16" descr="Komst nieuwe windparken blijft complex - Gemeente.nu">
            <a:extLst>
              <a:ext uri="{FF2B5EF4-FFF2-40B4-BE49-F238E27FC236}">
                <a16:creationId xmlns:a16="http://schemas.microsoft.com/office/drawing/2014/main" id="{BCA9691B-E6E5-B9DB-258C-4A6AD172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829" y="7042475"/>
            <a:ext cx="3408682" cy="16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77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6115665" y="2930918"/>
            <a:ext cx="144793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Loopbaan oriëntatie en -begeleiding</a:t>
            </a:r>
          </a:p>
          <a:p>
            <a:endParaRPr lang="nl-NL" sz="3200" dirty="0"/>
          </a:p>
          <a:p>
            <a:r>
              <a:rPr lang="nl-NL" sz="3200" dirty="0"/>
              <a:t>Leerjaar 2: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PPO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  <a:p>
            <a:r>
              <a:rPr lang="nl-NL" sz="3200" dirty="0"/>
              <a:t>Leerjaar 3 en 4: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Stages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Gastlessen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Excursies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Buitenschools leren</a:t>
            </a:r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6239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FFF6244-B3A4-89EA-F349-79CDB8E645AB}"/>
              </a:ext>
            </a:extLst>
          </p:cNvPr>
          <p:cNvSpPr txBox="1"/>
          <p:nvPr/>
        </p:nvSpPr>
        <p:spPr>
          <a:xfrm>
            <a:off x="6115665" y="2930918"/>
            <a:ext cx="144793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Een leerling die voor PIE kiest:</a:t>
            </a:r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Is geïnteresseerd in techniek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Is creatief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Werkt graag met zijn/haar handen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Leert graag vanuit de praktijk</a:t>
            </a:r>
          </a:p>
          <a:p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58010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98A0311-79AE-BAAC-BB18-4D0690E95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3" t="24661" r="14718" b="28184"/>
          <a:stretch/>
        </p:blipFill>
        <p:spPr>
          <a:xfrm>
            <a:off x="3402093" y="5143500"/>
            <a:ext cx="11483813" cy="30670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9C567A9-8AC4-C719-0F73-FEF4582445AA}"/>
              </a:ext>
            </a:extLst>
          </p:cNvPr>
          <p:cNvSpPr txBox="1"/>
          <p:nvPr/>
        </p:nvSpPr>
        <p:spPr>
          <a:xfrm>
            <a:off x="3009900" y="3028950"/>
            <a:ext cx="11858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Profielvakken</a:t>
            </a:r>
          </a:p>
          <a:p>
            <a:r>
              <a:rPr lang="nl-NL" sz="2400" dirty="0"/>
              <a:t>- Hieruit wordt het schoolcijfer PIE berekend </a:t>
            </a:r>
          </a:p>
          <a:p>
            <a:r>
              <a:rPr lang="nl-NL" sz="2400" dirty="0"/>
              <a:t>- Het CSPE (praktijkexamen) gaat over deze profielvakken</a:t>
            </a:r>
          </a:p>
        </p:txBody>
      </p:sp>
    </p:spTree>
    <p:extLst>
      <p:ext uri="{BB962C8B-B14F-4D97-AF65-F5344CB8AC3E}">
        <p14:creationId xmlns:p14="http://schemas.microsoft.com/office/powerpoint/2010/main" val="306113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9C567A9-8AC4-C719-0F73-FEF4582445AA}"/>
              </a:ext>
            </a:extLst>
          </p:cNvPr>
          <p:cNvSpPr txBox="1"/>
          <p:nvPr/>
        </p:nvSpPr>
        <p:spPr>
          <a:xfrm>
            <a:off x="3009900" y="3028950"/>
            <a:ext cx="118586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Keuzevakken</a:t>
            </a:r>
          </a:p>
          <a:p>
            <a:r>
              <a:rPr lang="nl-NL" sz="2400" dirty="0"/>
              <a:t>- Uit het gemiddelde van de keuzevakken wordt het combinatiecijfer berekend</a:t>
            </a:r>
          </a:p>
          <a:p>
            <a:r>
              <a:rPr lang="nl-NL" sz="2400" dirty="0"/>
              <a:t>- Een keuzevak wordt met een schoolexamen afgesloten</a:t>
            </a:r>
          </a:p>
          <a:p>
            <a:r>
              <a:rPr lang="nl-NL" sz="2400" dirty="0"/>
              <a:t>- Er mag één keuzevak over de profielen gekozen worden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A67966-AEB9-F627-5395-BF2DC7824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29" y="5565280"/>
            <a:ext cx="16257742" cy="25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5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F07DA64-B5AC-1A1B-A897-C9235A8C4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8001" cy="234636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3E01E9F-9B33-53E6-033A-8BC18C99F8DE}"/>
              </a:ext>
            </a:extLst>
          </p:cNvPr>
          <p:cNvSpPr/>
          <p:nvPr/>
        </p:nvSpPr>
        <p:spPr>
          <a:xfrm>
            <a:off x="5853311" y="385082"/>
            <a:ext cx="12164786" cy="1008537"/>
          </a:xfrm>
          <a:prstGeom prst="rect">
            <a:avLst/>
          </a:prstGeom>
          <a:solidFill>
            <a:srgbClr val="E3CE9A"/>
          </a:solidFill>
          <a:ln>
            <a:solidFill>
              <a:srgbClr val="E3CE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2E75B4-723B-A8D8-F57B-970B9B37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97" y="2613061"/>
            <a:ext cx="10801603" cy="6962901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4F5D9FE6-815C-4250-30B1-75CD2076A724}"/>
              </a:ext>
            </a:extLst>
          </p:cNvPr>
          <p:cNvSpPr/>
          <p:nvPr/>
        </p:nvSpPr>
        <p:spPr>
          <a:xfrm>
            <a:off x="10677525" y="3362326"/>
            <a:ext cx="2343150" cy="781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99EBC8B4-223E-D800-CF59-3F3CDC06522D}"/>
              </a:ext>
            </a:extLst>
          </p:cNvPr>
          <p:cNvSpPr/>
          <p:nvPr/>
        </p:nvSpPr>
        <p:spPr>
          <a:xfrm>
            <a:off x="11935704" y="7131140"/>
            <a:ext cx="1952625" cy="781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84C2BC4D-5132-A6D9-DDD0-256CCFCD9E9B}"/>
              </a:ext>
            </a:extLst>
          </p:cNvPr>
          <p:cNvSpPr/>
          <p:nvPr/>
        </p:nvSpPr>
        <p:spPr>
          <a:xfrm>
            <a:off x="11858625" y="4806915"/>
            <a:ext cx="2420229" cy="8795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0D1E8426-9404-6F0B-FFA4-DCAF6E940A77}"/>
              </a:ext>
            </a:extLst>
          </p:cNvPr>
          <p:cNvSpPr/>
          <p:nvPr/>
        </p:nvSpPr>
        <p:spPr>
          <a:xfrm>
            <a:off x="10764129" y="8947312"/>
            <a:ext cx="2343150" cy="781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DE3EF91-3B7E-EB45-1674-BCD0A6E4F3CD}"/>
              </a:ext>
            </a:extLst>
          </p:cNvPr>
          <p:cNvSpPr txBox="1"/>
          <p:nvPr/>
        </p:nvSpPr>
        <p:spPr>
          <a:xfrm>
            <a:off x="15154274" y="5686424"/>
            <a:ext cx="1685925" cy="1077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/>
              <a:t>Landelijk Examen</a:t>
            </a:r>
          </a:p>
        </p:txBody>
      </p: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1F376C31-EDD0-DCBD-6539-A2E1361150C1}"/>
              </a:ext>
            </a:extLst>
          </p:cNvPr>
          <p:cNvCxnSpPr>
            <a:stCxn id="6" idx="6"/>
          </p:cNvCxnSpPr>
          <p:nvPr/>
        </p:nvCxnSpPr>
        <p:spPr>
          <a:xfrm>
            <a:off x="13020675" y="3752851"/>
            <a:ext cx="2133599" cy="1933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DD4545B4-01B9-A06D-4497-988757DADB3A}"/>
              </a:ext>
            </a:extLst>
          </p:cNvPr>
          <p:cNvCxnSpPr>
            <a:cxnSpLocks/>
          </p:cNvCxnSpPr>
          <p:nvPr/>
        </p:nvCxnSpPr>
        <p:spPr>
          <a:xfrm>
            <a:off x="14182725" y="5441996"/>
            <a:ext cx="990599" cy="511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2EFD0C7E-BA33-352D-9C09-3C6D4D0876C1}"/>
              </a:ext>
            </a:extLst>
          </p:cNvPr>
          <p:cNvCxnSpPr>
            <a:cxnSpLocks/>
          </p:cNvCxnSpPr>
          <p:nvPr/>
        </p:nvCxnSpPr>
        <p:spPr>
          <a:xfrm flipV="1">
            <a:off x="13888329" y="6349963"/>
            <a:ext cx="1284995" cy="1171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C582A3B-B18A-8A44-4398-5FB02C7DEBAF}"/>
              </a:ext>
            </a:extLst>
          </p:cNvPr>
          <p:cNvCxnSpPr>
            <a:cxnSpLocks/>
          </p:cNvCxnSpPr>
          <p:nvPr/>
        </p:nvCxnSpPr>
        <p:spPr>
          <a:xfrm flipV="1">
            <a:off x="13107279" y="6763642"/>
            <a:ext cx="2066045" cy="25137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3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B62087CE623846BB24CB37CB48F0D9" ma:contentTypeVersion="16" ma:contentTypeDescription="Een nieuw document maken." ma:contentTypeScope="" ma:versionID="ac1d5874c81babf85eeeca443eb0752d">
  <xsd:schema xmlns:xsd="http://www.w3.org/2001/XMLSchema" xmlns:xs="http://www.w3.org/2001/XMLSchema" xmlns:p="http://schemas.microsoft.com/office/2006/metadata/properties" xmlns:ns2="4afd4c75-dd5e-4e80-8ed6-9b8a364c9bfa" xmlns:ns3="a243ae73-e4af-499e-9945-609ee606e283" targetNamespace="http://schemas.microsoft.com/office/2006/metadata/properties" ma:root="true" ma:fieldsID="99f6884910481d958d168f22630bd7a1" ns2:_="" ns3:_="">
    <xsd:import namespace="4afd4c75-dd5e-4e80-8ed6-9b8a364c9bfa"/>
    <xsd:import namespace="a243ae73-e4af-499e-9945-609ee606e2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4c75-dd5e-4e80-8ed6-9b8a364c9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1bddb5a6-813b-4703-8f12-be8ad64d59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3ae73-e4af-499e-9945-609ee606e2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6bddaa0-4092-4821-8c61-fa856a9f4973}" ma:internalName="TaxCatchAll" ma:showField="CatchAllData" ma:web="a243ae73-e4af-499e-9945-609ee606e2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43ae73-e4af-499e-9945-609ee606e283" xsi:nil="true"/>
    <lcf76f155ced4ddcb4097134ff3c332f xmlns="4afd4c75-dd5e-4e80-8ed6-9b8a364c9b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BBA8FC-E6EB-4EAD-B14B-3A8E831D23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23F9DD-2D1C-4611-A910-FB1F795988D5}">
  <ds:schemaRefs>
    <ds:schemaRef ds:uri="4afd4c75-dd5e-4e80-8ed6-9b8a364c9bfa"/>
    <ds:schemaRef ds:uri="a243ae73-e4af-499e-9945-609ee606e2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077C8B1-2455-46E6-8913-775CD01EA27F}">
  <ds:schemaRefs>
    <ds:schemaRef ds:uri="4afd4c75-dd5e-4e80-8ed6-9b8a364c9bfa"/>
    <ds:schemaRef ds:uri="a243ae73-e4af-499e-9945-609ee606e2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382</Words>
  <Application>Microsoft Office PowerPoint</Application>
  <PresentationFormat>Aangepast</PresentationFormat>
  <Paragraphs>90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Calibri</vt:lpstr>
      <vt:lpstr>Arial</vt:lpstr>
      <vt:lpstr>Aptos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Informatieavond</dc:title>
  <dc:creator>Michelle Beekman</dc:creator>
  <cp:lastModifiedBy>Joep Schoenmakers</cp:lastModifiedBy>
  <cp:revision>10</cp:revision>
  <cp:lastPrinted>2023-01-27T09:50:53Z</cp:lastPrinted>
  <dcterms:created xsi:type="dcterms:W3CDTF">2006-08-16T00:00:00Z</dcterms:created>
  <dcterms:modified xsi:type="dcterms:W3CDTF">2023-11-01T15:16:42Z</dcterms:modified>
  <dc:identifier>DAFPGb8njc0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0x0101007AB62087CE623846BB24CB37CB48F0D9</vt:lpwstr>
  </property>
  <property fmtid="{D5CDD505-2E9C-101B-9397-08002B2CF9AE}" pid="3" name="MediaServiceImageTags">
    <vt:lpwstr/>
  </property>
</Properties>
</file>