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8" r:id="rId5"/>
  </p:sldMasterIdLst>
  <p:notesMasterIdLst>
    <p:notesMasterId r:id="rId27"/>
  </p:notesMasterIdLst>
  <p:sldIdLst>
    <p:sldId id="399" r:id="rId6"/>
    <p:sldId id="412" r:id="rId7"/>
    <p:sldId id="413" r:id="rId8"/>
    <p:sldId id="414" r:id="rId9"/>
    <p:sldId id="400" r:id="rId10"/>
    <p:sldId id="27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397" r:id="rId22"/>
    <p:sldId id="266" r:id="rId23"/>
    <p:sldId id="401" r:id="rId24"/>
    <p:sldId id="415" r:id="rId25"/>
    <p:sldId id="267" r:id="rId2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iel van Dooren" initials="MvD" lastIdx="3" clrIdx="0">
    <p:extLst>
      <p:ext uri="{19B8F6BF-5375-455C-9EA6-DF929625EA0E}">
        <p15:presenceInfo xmlns:p15="http://schemas.microsoft.com/office/powerpoint/2012/main" userId="S::DRN@sgweredi.nl::8e8a5942-5248-4f75-8321-4b5660219419" providerId="AD"/>
      </p:ext>
    </p:extLst>
  </p:cmAuthor>
  <p:cmAuthor id="2" name="Cynthia Veerman" initials="CV" lastIdx="3" clrIdx="1">
    <p:extLst>
      <p:ext uri="{19B8F6BF-5375-455C-9EA6-DF929625EA0E}">
        <p15:presenceInfo xmlns:p15="http://schemas.microsoft.com/office/powerpoint/2012/main" userId="S::VM@sgweredi.nl::2bc2e389-6352-4e7a-b74b-eded64d75b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43698-BCAB-4442-A8B3-64646328B2CE}" v="131" dt="2023-10-30T06:24:07.469"/>
    <p1510:client id="{FEAD1F63-0A68-4EBF-BC3B-6AED2E3F0264}" v="16" dt="2023-10-30T08:33:23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27" autoAdjust="0"/>
  </p:normalViewPr>
  <p:slideViewPr>
    <p:cSldViewPr snapToGrid="0" snapToObjects="1">
      <p:cViewPr varScale="1">
        <p:scale>
          <a:sx n="58" d="100"/>
          <a:sy n="58" d="100"/>
        </p:scale>
        <p:origin x="14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81B1-A9D6-4AC4-9590-D5A207834EF5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65C8A-14CD-4DAE-AF95-EF3F1E43D7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09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19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0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01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8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5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5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5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07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87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9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46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98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65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2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40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70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85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4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03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91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66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09E7-D369-3344-8F56-D1D1B9077223}" type="datetimeFigureOut">
              <a:rPr lang="nl-NL" smtClean="0"/>
              <a:t>30-10-2023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17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evidentlycochrane.net/subfertilit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506CBD0-62C4-B585-A2D4-556AB04A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0" y="3874344"/>
            <a:ext cx="2756625" cy="1143000"/>
          </a:xfrm>
        </p:spPr>
        <p:txBody>
          <a:bodyPr>
            <a:normAutofit fontScale="90000"/>
          </a:bodyPr>
          <a:lstStyle/>
          <a:p>
            <a:r>
              <a:rPr lang="nl-NL" sz="3600" b="1" dirty="0">
                <a:cs typeface="Arial"/>
              </a:rPr>
              <a:t>Basis</a:t>
            </a:r>
            <a:br>
              <a:rPr lang="nl-NL" sz="3600" b="1" dirty="0">
                <a:cs typeface="Arial"/>
              </a:rPr>
            </a:br>
            <a:r>
              <a:rPr lang="nl-NL" sz="3600" b="1" dirty="0">
                <a:cs typeface="Arial"/>
              </a:rPr>
              <a:t>Beroepsgericht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83CDDA-B535-0017-56FB-A9AEC6AD6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6" y="5210546"/>
            <a:ext cx="8484908" cy="1647454"/>
          </a:xfrm>
          <a:prstGeom prst="rect">
            <a:avLst/>
          </a:prstGeom>
          <a:ln w="38100">
            <a:noFill/>
          </a:ln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384022B-9F6E-2890-A4F9-9CC7CC02CC6C}"/>
              </a:ext>
            </a:extLst>
          </p:cNvPr>
          <p:cNvSpPr txBox="1">
            <a:spLocks/>
          </p:cNvSpPr>
          <p:nvPr/>
        </p:nvSpPr>
        <p:spPr>
          <a:xfrm>
            <a:off x="7103112" y="3905770"/>
            <a:ext cx="12620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>
                <a:cs typeface="Arial"/>
              </a:rPr>
              <a:t>VWO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2EA6695-91F6-69C1-B168-6B16E3157FCD}"/>
              </a:ext>
            </a:extLst>
          </p:cNvPr>
          <p:cNvSpPr txBox="1">
            <a:spLocks/>
          </p:cNvSpPr>
          <p:nvPr/>
        </p:nvSpPr>
        <p:spPr>
          <a:xfrm>
            <a:off x="3028316" y="791162"/>
            <a:ext cx="31765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>
                <a:cs typeface="Arial"/>
              </a:rPr>
              <a:t>natuurlijk leren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CDCBD99-7682-B24B-C858-9608017D1572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150104" y="1362662"/>
            <a:ext cx="1878212" cy="27869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4740094-72F2-EB2A-2BFB-44BFC9197494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1941273" y="1362662"/>
            <a:ext cx="4263632" cy="27869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532172B-031A-0760-4663-76332040CB3F}"/>
              </a:ext>
            </a:extLst>
          </p:cNvPr>
          <p:cNvCxnSpPr>
            <a:cxnSpLocks/>
            <a:endCxn id="7" idx="1"/>
          </p:cNvCxnSpPr>
          <p:nvPr/>
        </p:nvCxnSpPr>
        <p:spPr>
          <a:xfrm flipH="1" flipV="1">
            <a:off x="3028316" y="1362662"/>
            <a:ext cx="3731418" cy="2786995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A75D7BA-36C9-D5E5-8797-B4F207FF0822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204905" y="1362662"/>
            <a:ext cx="1426367" cy="2786995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al 11">
            <a:extLst>
              <a:ext uri="{FF2B5EF4-FFF2-40B4-BE49-F238E27FC236}">
                <a16:creationId xmlns:a16="http://schemas.microsoft.com/office/drawing/2014/main" id="{80F61A59-4D14-BE63-C4D9-3DA4E4881199}"/>
              </a:ext>
            </a:extLst>
          </p:cNvPr>
          <p:cNvSpPr/>
          <p:nvPr/>
        </p:nvSpPr>
        <p:spPr>
          <a:xfrm>
            <a:off x="101419" y="3876927"/>
            <a:ext cx="8703960" cy="1171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DFC9C64-49AE-9A9A-3C5A-431763F76C20}"/>
              </a:ext>
            </a:extLst>
          </p:cNvPr>
          <p:cNvCxnSpPr>
            <a:cxnSpLocks/>
          </p:cNvCxnSpPr>
          <p:nvPr/>
        </p:nvCxnSpPr>
        <p:spPr>
          <a:xfrm>
            <a:off x="3231353" y="4523209"/>
            <a:ext cx="3654189" cy="0"/>
          </a:xfrm>
          <a:prstGeom prst="straightConnector1">
            <a:avLst/>
          </a:prstGeom>
          <a:ln w="666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41233DB7-AC81-6710-D2E6-1DEAE2660B57}"/>
              </a:ext>
            </a:extLst>
          </p:cNvPr>
          <p:cNvSpPr txBox="1"/>
          <p:nvPr/>
        </p:nvSpPr>
        <p:spPr>
          <a:xfrm>
            <a:off x="3903387" y="0"/>
            <a:ext cx="1438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WD3</a:t>
            </a:r>
            <a:endParaRPr lang="nl-N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3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8E8C674-FF4B-6BD3-DDA8-1B8011EB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468"/>
            <a:ext cx="8229600" cy="452475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Motivatie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E7599E-F1A6-DA4A-695A-A480C152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4" y="2145644"/>
            <a:ext cx="3312368" cy="361148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5220EDA-68BD-67C5-5B35-3EE622AC13B1}"/>
              </a:ext>
            </a:extLst>
          </p:cNvPr>
          <p:cNvCxnSpPr/>
          <p:nvPr/>
        </p:nvCxnSpPr>
        <p:spPr>
          <a:xfrm>
            <a:off x="4427984" y="1533963"/>
            <a:ext cx="0" cy="46085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>
            <a:extLst>
              <a:ext uri="{FF2B5EF4-FFF2-40B4-BE49-F238E27FC236}">
                <a16:creationId xmlns:a16="http://schemas.microsoft.com/office/drawing/2014/main" id="{CC58E363-E131-DC11-4CE1-1AF6B102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66790"/>
            <a:ext cx="3403133" cy="361148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8FDEEF9-F442-BE7F-77DA-E12B07EE65DF}"/>
              </a:ext>
            </a:extLst>
          </p:cNvPr>
          <p:cNvSpPr txBox="1"/>
          <p:nvPr/>
        </p:nvSpPr>
        <p:spPr>
          <a:xfrm>
            <a:off x="506284" y="1285404"/>
            <a:ext cx="960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cs typeface="Arial" panose="020B0604020202020204" pitchFamily="34" charset="0"/>
              </a:rPr>
              <a:t>X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E4052D8-CB34-C8B4-BDBD-A8DC65EC6094}"/>
              </a:ext>
            </a:extLst>
          </p:cNvPr>
          <p:cNvSpPr txBox="1"/>
          <p:nvPr/>
        </p:nvSpPr>
        <p:spPr>
          <a:xfrm>
            <a:off x="5386711" y="1244686"/>
            <a:ext cx="248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intrinsiek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B2529F3-B0C9-404D-AE37-AB8D59C506A3}"/>
              </a:ext>
            </a:extLst>
          </p:cNvPr>
          <p:cNvSpPr txBox="1"/>
          <p:nvPr/>
        </p:nvSpPr>
        <p:spPr>
          <a:xfrm>
            <a:off x="571890" y="605315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C00000"/>
                </a:solidFill>
              </a:rPr>
              <a:t>volgzaamheid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2D1377C-1A85-17D0-C875-AD1358EAA4B0}"/>
              </a:ext>
            </a:extLst>
          </p:cNvPr>
          <p:cNvSpPr txBox="1"/>
          <p:nvPr/>
        </p:nvSpPr>
        <p:spPr>
          <a:xfrm>
            <a:off x="5079185" y="6053150"/>
            <a:ext cx="350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C00000"/>
                </a:solidFill>
              </a:rPr>
              <a:t>betrokkenheid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892CDAE-AB6B-A388-10DB-B81F20C93FCE}"/>
              </a:ext>
            </a:extLst>
          </p:cNvPr>
          <p:cNvSpPr txBox="1"/>
          <p:nvPr/>
        </p:nvSpPr>
        <p:spPr>
          <a:xfrm>
            <a:off x="898315" y="1300794"/>
            <a:ext cx="322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latin typeface="Calibri"/>
              </a:rPr>
              <a:t>ex</a:t>
            </a:r>
            <a:r>
              <a:rPr kumimoji="0" lang="nl-NL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trinsiek</a:t>
            </a:r>
            <a:endParaRPr kumimoji="0" lang="nl-NL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29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628D236-F55B-FEE0-6CC4-EC6993609012}"/>
              </a:ext>
            </a:extLst>
          </p:cNvPr>
          <p:cNvSpPr txBox="1"/>
          <p:nvPr/>
        </p:nvSpPr>
        <p:spPr>
          <a:xfrm>
            <a:off x="335507" y="28136"/>
            <a:ext cx="8027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Pijlers onder ons onderwijs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52B1146-7768-890B-40DC-0A3C2E00ED83}"/>
              </a:ext>
            </a:extLst>
          </p:cNvPr>
          <p:cNvSpPr txBox="1"/>
          <p:nvPr/>
        </p:nvSpPr>
        <p:spPr>
          <a:xfrm>
            <a:off x="780757" y="1340933"/>
            <a:ext cx="7582486" cy="70788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Were Di Drie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B052F17-A545-71A4-CCFE-4859ECB0BA08}"/>
              </a:ext>
            </a:extLst>
          </p:cNvPr>
          <p:cNvSpPr txBox="1"/>
          <p:nvPr/>
        </p:nvSpPr>
        <p:spPr>
          <a:xfrm rot="5400000">
            <a:off x="-546939" y="3876053"/>
            <a:ext cx="4046194" cy="707886"/>
          </a:xfrm>
          <a:prstGeom prst="rect">
            <a:avLst/>
          </a:prstGeom>
          <a:noFill/>
          <a:ln w="25400">
            <a:solidFill>
              <a:srgbClr val="C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Autonomie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C57ED31-B394-5C90-F2A0-9F9454E818A3}"/>
              </a:ext>
            </a:extLst>
          </p:cNvPr>
          <p:cNvSpPr txBox="1"/>
          <p:nvPr/>
        </p:nvSpPr>
        <p:spPr>
          <a:xfrm rot="5400000">
            <a:off x="2548904" y="3876050"/>
            <a:ext cx="4046190" cy="70788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Competentie N+1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48E9820-9A50-DF94-1F78-B4390BC8D795}"/>
              </a:ext>
            </a:extLst>
          </p:cNvPr>
          <p:cNvSpPr txBox="1"/>
          <p:nvPr/>
        </p:nvSpPr>
        <p:spPr>
          <a:xfrm rot="5400000">
            <a:off x="5565884" y="3877811"/>
            <a:ext cx="4049705" cy="70788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Relatie</a:t>
            </a:r>
          </a:p>
        </p:txBody>
      </p:sp>
    </p:spTree>
    <p:extLst>
      <p:ext uri="{BB962C8B-B14F-4D97-AF65-F5344CB8AC3E}">
        <p14:creationId xmlns:p14="http://schemas.microsoft.com/office/powerpoint/2010/main" val="127697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6264668-8D32-5E9D-F836-CD2A163255CC}"/>
              </a:ext>
            </a:extLst>
          </p:cNvPr>
          <p:cNvSpPr txBox="1"/>
          <p:nvPr/>
        </p:nvSpPr>
        <p:spPr>
          <a:xfrm>
            <a:off x="485251" y="0"/>
            <a:ext cx="7740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ompetentie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N+1</a:t>
            </a:r>
          </a:p>
        </p:txBody>
      </p:sp>
      <p:sp>
        <p:nvSpPr>
          <p:cNvPr id="4" name="Wolk 3">
            <a:extLst>
              <a:ext uri="{FF2B5EF4-FFF2-40B4-BE49-F238E27FC236}">
                <a16:creationId xmlns:a16="http://schemas.microsoft.com/office/drawing/2014/main" id="{EF019836-85FD-8841-6CD7-0E7D7D7D4D96}"/>
              </a:ext>
            </a:extLst>
          </p:cNvPr>
          <p:cNvSpPr/>
          <p:nvPr/>
        </p:nvSpPr>
        <p:spPr>
          <a:xfrm>
            <a:off x="5310976" y="4138023"/>
            <a:ext cx="3432517" cy="254855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Uitdaging net boven het startniveau, zo kom je verder!</a:t>
            </a: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id="{9C53A59D-B0C2-C819-B867-64AD053B24C1}"/>
              </a:ext>
            </a:extLst>
          </p:cNvPr>
          <p:cNvSpPr/>
          <p:nvPr/>
        </p:nvSpPr>
        <p:spPr>
          <a:xfrm>
            <a:off x="826265" y="912749"/>
            <a:ext cx="3432517" cy="249633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Per leerling verschillend, daarom eigen leerroute</a:t>
            </a:r>
          </a:p>
        </p:txBody>
      </p:sp>
      <p:sp>
        <p:nvSpPr>
          <p:cNvPr id="7" name="Wolk 6">
            <a:extLst>
              <a:ext uri="{FF2B5EF4-FFF2-40B4-BE49-F238E27FC236}">
                <a16:creationId xmlns:a16="http://schemas.microsoft.com/office/drawing/2014/main" id="{83F11A10-0B21-3A4C-F314-64EC6FEEBF3D}"/>
              </a:ext>
            </a:extLst>
          </p:cNvPr>
          <p:cNvSpPr/>
          <p:nvPr/>
        </p:nvSpPr>
        <p:spPr>
          <a:xfrm>
            <a:off x="485251" y="3475443"/>
            <a:ext cx="1653123" cy="132516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Hoofd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(Kennis)</a:t>
            </a:r>
          </a:p>
        </p:txBody>
      </p:sp>
      <p:sp>
        <p:nvSpPr>
          <p:cNvPr id="8" name="Wolk 7">
            <a:extLst>
              <a:ext uri="{FF2B5EF4-FFF2-40B4-BE49-F238E27FC236}">
                <a16:creationId xmlns:a16="http://schemas.microsoft.com/office/drawing/2014/main" id="{DAFB722F-69B2-6CEE-73E5-7A187E0EC88C}"/>
              </a:ext>
            </a:extLst>
          </p:cNvPr>
          <p:cNvSpPr/>
          <p:nvPr/>
        </p:nvSpPr>
        <p:spPr>
          <a:xfrm>
            <a:off x="4605896" y="1317731"/>
            <a:ext cx="3432517" cy="2548555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Eigen interesses, talenten, leerpunten en motivatie zijn bepalend</a:t>
            </a:r>
          </a:p>
        </p:txBody>
      </p:sp>
      <p:sp>
        <p:nvSpPr>
          <p:cNvPr id="9" name="Wolk 8">
            <a:extLst>
              <a:ext uri="{FF2B5EF4-FFF2-40B4-BE49-F238E27FC236}">
                <a16:creationId xmlns:a16="http://schemas.microsoft.com/office/drawing/2014/main" id="{1E425722-D84A-3D25-F907-79AEE1E45365}"/>
              </a:ext>
            </a:extLst>
          </p:cNvPr>
          <p:cNvSpPr/>
          <p:nvPr/>
        </p:nvSpPr>
        <p:spPr>
          <a:xfrm>
            <a:off x="951051" y="4775325"/>
            <a:ext cx="2114702" cy="127395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Hart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(Persoonlijke Kwaliteiten)</a:t>
            </a:r>
          </a:p>
        </p:txBody>
      </p:sp>
      <p:sp>
        <p:nvSpPr>
          <p:cNvPr id="10" name="Wolk 9">
            <a:extLst>
              <a:ext uri="{FF2B5EF4-FFF2-40B4-BE49-F238E27FC236}">
                <a16:creationId xmlns:a16="http://schemas.microsoft.com/office/drawing/2014/main" id="{D1AC83B3-C0A4-0277-05D1-DB258936573C}"/>
              </a:ext>
            </a:extLst>
          </p:cNvPr>
          <p:cNvSpPr/>
          <p:nvPr/>
        </p:nvSpPr>
        <p:spPr>
          <a:xfrm>
            <a:off x="2445432" y="5505801"/>
            <a:ext cx="2478260" cy="1274605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Handen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(Vaardigheden)</a:t>
            </a:r>
          </a:p>
        </p:txBody>
      </p:sp>
    </p:spTree>
    <p:extLst>
      <p:ext uri="{BB962C8B-B14F-4D97-AF65-F5344CB8AC3E}">
        <p14:creationId xmlns:p14="http://schemas.microsoft.com/office/powerpoint/2010/main" val="8569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C96C8170-4807-EC6D-FAD2-B76D57DD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23" y="987863"/>
            <a:ext cx="6973677" cy="587013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FD48D5C-5D5C-B3E1-8224-3BDDB242A1D0}"/>
              </a:ext>
            </a:extLst>
          </p:cNvPr>
          <p:cNvSpPr txBox="1"/>
          <p:nvPr/>
        </p:nvSpPr>
        <p:spPr>
          <a:xfrm>
            <a:off x="2137271" y="1843950"/>
            <a:ext cx="534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Alle leeftijden en niveaus kunnen met elkaar samenwerken. </a:t>
            </a:r>
          </a:p>
          <a:p>
            <a:pPr algn="ctr"/>
            <a:r>
              <a:rPr lang="nl-NL" sz="4000" dirty="0"/>
              <a:t>Leerlingvolgsysteem gebaseerd op tekst.</a:t>
            </a:r>
            <a:endParaRPr lang="nl-NL" sz="4000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CFF0356-1958-D188-B4BE-A71034136BA9}"/>
              </a:ext>
            </a:extLst>
          </p:cNvPr>
          <p:cNvSpPr txBox="1"/>
          <p:nvPr/>
        </p:nvSpPr>
        <p:spPr>
          <a:xfrm>
            <a:off x="485251" y="0"/>
            <a:ext cx="7740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cijfers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jaarlagen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9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puzzelstukken">
            <a:extLst>
              <a:ext uri="{FF2B5EF4-FFF2-40B4-BE49-F238E27FC236}">
                <a16:creationId xmlns:a16="http://schemas.microsoft.com/office/drawing/2014/main" id="{20580A59-92CE-39E2-536A-691848D59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00" y="1470304"/>
            <a:ext cx="9153674" cy="5429385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DBAA8A1-7B8D-6B2C-9E3B-E789CF98A61C}"/>
              </a:ext>
            </a:extLst>
          </p:cNvPr>
          <p:cNvSpPr txBox="1"/>
          <p:nvPr/>
        </p:nvSpPr>
        <p:spPr>
          <a:xfrm>
            <a:off x="3429648" y="23055"/>
            <a:ext cx="286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De week</a:t>
            </a:r>
            <a:endParaRPr lang="nl-NL" sz="40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FA853B8-1076-A952-C22B-73E126B66DE3}"/>
              </a:ext>
            </a:extLst>
          </p:cNvPr>
          <p:cNvSpPr/>
          <p:nvPr/>
        </p:nvSpPr>
        <p:spPr>
          <a:xfrm>
            <a:off x="209644" y="1306734"/>
            <a:ext cx="2405743" cy="22860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3F8DDE6-96C2-B68C-691A-944B7EFBEFFB}"/>
              </a:ext>
            </a:extLst>
          </p:cNvPr>
          <p:cNvSpPr txBox="1"/>
          <p:nvPr/>
        </p:nvSpPr>
        <p:spPr>
          <a:xfrm>
            <a:off x="185056" y="2151688"/>
            <a:ext cx="229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Vakoverstijgende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projecten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3BB183F-1C06-0DD6-2965-F4147FE162E8}"/>
              </a:ext>
            </a:extLst>
          </p:cNvPr>
          <p:cNvSpPr/>
          <p:nvPr/>
        </p:nvSpPr>
        <p:spPr>
          <a:xfrm>
            <a:off x="3429649" y="1259001"/>
            <a:ext cx="2405743" cy="22860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00B1095-730E-AC17-7B9F-CC3FB116AF43}"/>
              </a:ext>
            </a:extLst>
          </p:cNvPr>
          <p:cNvSpPr txBox="1"/>
          <p:nvPr/>
        </p:nvSpPr>
        <p:spPr>
          <a:xfrm>
            <a:off x="3429649" y="1906100"/>
            <a:ext cx="234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Moderne</a:t>
            </a:r>
            <a:r>
              <a:rPr lang="en-US" sz="2400" dirty="0"/>
              <a:t> </a:t>
            </a:r>
            <a:r>
              <a:rPr lang="en-US" sz="2400" dirty="0" err="1"/>
              <a:t>Vreemde</a:t>
            </a:r>
            <a:r>
              <a:rPr lang="en-US" sz="2400" dirty="0"/>
              <a:t> Talen</a:t>
            </a:r>
            <a:endParaRPr lang="nl-NL" sz="2400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8687695D-6E6E-D2AF-3B9C-420EE8DEBC5E}"/>
              </a:ext>
            </a:extLst>
          </p:cNvPr>
          <p:cNvSpPr/>
          <p:nvPr/>
        </p:nvSpPr>
        <p:spPr>
          <a:xfrm>
            <a:off x="6553201" y="1224261"/>
            <a:ext cx="2405743" cy="22860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CC3646D-2990-AA08-D4DC-99FF6B16857D}"/>
              </a:ext>
            </a:extLst>
          </p:cNvPr>
          <p:cNvSpPr txBox="1"/>
          <p:nvPr/>
        </p:nvSpPr>
        <p:spPr>
          <a:xfrm>
            <a:off x="6669723" y="1848267"/>
            <a:ext cx="229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Openen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met mentor</a:t>
            </a:r>
          </a:p>
          <a:p>
            <a:pPr algn="ctr"/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551EAC09-0759-DE18-4BAC-952DCE8FB6E2}"/>
              </a:ext>
            </a:extLst>
          </p:cNvPr>
          <p:cNvSpPr/>
          <p:nvPr/>
        </p:nvSpPr>
        <p:spPr>
          <a:xfrm>
            <a:off x="3429648" y="3987180"/>
            <a:ext cx="2405743" cy="22860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DFD36519-13E3-F35A-DAC9-790C98E4EB41}"/>
              </a:ext>
            </a:extLst>
          </p:cNvPr>
          <p:cNvSpPr/>
          <p:nvPr/>
        </p:nvSpPr>
        <p:spPr>
          <a:xfrm>
            <a:off x="201039" y="4031214"/>
            <a:ext cx="2405743" cy="22860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95A6607-23F1-04FC-0C06-1DD97894FB89}"/>
              </a:ext>
            </a:extLst>
          </p:cNvPr>
          <p:cNvSpPr txBox="1"/>
          <p:nvPr/>
        </p:nvSpPr>
        <p:spPr>
          <a:xfrm>
            <a:off x="264072" y="5015379"/>
            <a:ext cx="22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Sport</a:t>
            </a:r>
            <a:endParaRPr lang="nl-NL" sz="24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11BCC63-3DAD-BCEC-D973-6F3124A0D563}"/>
              </a:ext>
            </a:extLst>
          </p:cNvPr>
          <p:cNvSpPr txBox="1"/>
          <p:nvPr/>
        </p:nvSpPr>
        <p:spPr>
          <a:xfrm>
            <a:off x="3462595" y="4963267"/>
            <a:ext cx="22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Kunst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69EF0F73-2AC8-CFC8-75F2-9984764027C3}"/>
              </a:ext>
            </a:extLst>
          </p:cNvPr>
          <p:cNvSpPr/>
          <p:nvPr/>
        </p:nvSpPr>
        <p:spPr>
          <a:xfrm>
            <a:off x="6615294" y="3987180"/>
            <a:ext cx="2405743" cy="22860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46A7DC9-A5ED-2386-F469-273226E11937}"/>
              </a:ext>
            </a:extLst>
          </p:cNvPr>
          <p:cNvSpPr txBox="1"/>
          <p:nvPr/>
        </p:nvSpPr>
        <p:spPr>
          <a:xfrm>
            <a:off x="6638528" y="4986566"/>
            <a:ext cx="22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Wiskunde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0878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kstvak 45">
            <a:extLst>
              <a:ext uri="{FF2B5EF4-FFF2-40B4-BE49-F238E27FC236}">
                <a16:creationId xmlns:a16="http://schemas.microsoft.com/office/drawing/2014/main" id="{359B1D19-E36B-7738-7201-DA0EB5023991}"/>
              </a:ext>
            </a:extLst>
          </p:cNvPr>
          <p:cNvSpPr txBox="1"/>
          <p:nvPr/>
        </p:nvSpPr>
        <p:spPr>
          <a:xfrm>
            <a:off x="572878" y="-61546"/>
            <a:ext cx="7777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Projectmatig werken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47CD882B-C490-E6F0-DD3C-E23EAD259239}"/>
              </a:ext>
            </a:extLst>
          </p:cNvPr>
          <p:cNvSpPr txBox="1"/>
          <p:nvPr/>
        </p:nvSpPr>
        <p:spPr>
          <a:xfrm>
            <a:off x="402771" y="1101781"/>
            <a:ext cx="8108183" cy="56938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/>
              <a:t>Herkenbare fases:</a:t>
            </a:r>
          </a:p>
          <a:p>
            <a:pPr marL="342900" indent="-342900">
              <a:buAutoNum type="arabicPeriod"/>
            </a:pPr>
            <a:r>
              <a:rPr lang="nl-NL" sz="2800" dirty="0"/>
              <a:t>Introductie van het project</a:t>
            </a:r>
          </a:p>
          <a:p>
            <a:pPr marL="342900" indent="-342900">
              <a:buAutoNum type="arabicPeriod"/>
            </a:pPr>
            <a:r>
              <a:rPr lang="nl-NL" sz="2800" dirty="0"/>
              <a:t>Kiezen van het project</a:t>
            </a:r>
          </a:p>
          <a:p>
            <a:pPr marL="342900" indent="-342900">
              <a:buAutoNum type="arabicPeriod"/>
            </a:pPr>
            <a:r>
              <a:rPr lang="nl-NL" sz="2800" dirty="0"/>
              <a:t>Groepjes formeren</a:t>
            </a:r>
          </a:p>
          <a:p>
            <a:pPr marL="342900" indent="-342900">
              <a:buAutoNum type="arabicPeriod"/>
            </a:pPr>
            <a:r>
              <a:rPr lang="nl-NL" sz="2800" dirty="0"/>
              <a:t>Maken plan van aanpak: welke </a:t>
            </a:r>
            <a:r>
              <a:rPr lang="nl-NL" sz="2800" dirty="0">
                <a:solidFill>
                  <a:srgbClr val="C00000"/>
                </a:solidFill>
              </a:rPr>
              <a:t>leervragen</a:t>
            </a:r>
            <a:r>
              <a:rPr lang="nl-NL" sz="2800" dirty="0"/>
              <a:t> zijn er, wat moet uitgezocht worden, wat wordt het eindresultaat, wat wordt de aanpak?</a:t>
            </a:r>
          </a:p>
          <a:p>
            <a:pPr marL="342900" indent="-342900">
              <a:buAutoNum type="arabicPeriod"/>
            </a:pPr>
            <a:r>
              <a:rPr lang="nl-NL" sz="2800" dirty="0"/>
              <a:t>Afstemmen plan van aanpak met beoordelende docent, eventueel aanvullende </a:t>
            </a:r>
            <a:r>
              <a:rPr lang="nl-NL" sz="2800" dirty="0">
                <a:solidFill>
                  <a:srgbClr val="C00000"/>
                </a:solidFill>
              </a:rPr>
              <a:t>eisen</a:t>
            </a:r>
            <a:r>
              <a:rPr lang="nl-NL" sz="2800" dirty="0"/>
              <a:t> verwerken.</a:t>
            </a:r>
          </a:p>
          <a:p>
            <a:pPr marL="342900" indent="-342900">
              <a:buAutoNum type="arabicPeriod"/>
            </a:pPr>
            <a:r>
              <a:rPr lang="nl-NL" sz="2800" dirty="0"/>
              <a:t>Werken, tussentijds evalueren en bijstellen</a:t>
            </a:r>
          </a:p>
          <a:p>
            <a:pPr marL="342900" indent="-342900">
              <a:buAutoNum type="arabicPeriod"/>
            </a:pPr>
            <a:r>
              <a:rPr lang="nl-NL" sz="2800" dirty="0"/>
              <a:t>Afronden voor de afgesproken deadline</a:t>
            </a:r>
          </a:p>
          <a:p>
            <a:pPr marL="342900" indent="-342900">
              <a:buAutoNum type="arabicPeriod"/>
            </a:pPr>
            <a:r>
              <a:rPr lang="nl-NL" sz="2800" dirty="0"/>
              <a:t>Reflectie op proces en inhoud, verzilveren van leerwinst</a:t>
            </a:r>
          </a:p>
        </p:txBody>
      </p:sp>
    </p:spTree>
    <p:extLst>
      <p:ext uri="{BB962C8B-B14F-4D97-AF65-F5344CB8AC3E}">
        <p14:creationId xmlns:p14="http://schemas.microsoft.com/office/powerpoint/2010/main" val="20138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EBAC7-A4AC-0975-D04D-D9FACFFF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118" y="30954"/>
            <a:ext cx="9144000" cy="663110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Twijfel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WD3 /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regulier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4D599D57-6AE2-E305-C1FC-C2428CB73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5" r="5" b="14814"/>
          <a:stretch/>
        </p:blipFill>
        <p:spPr bwMode="auto">
          <a:xfrm>
            <a:off x="779059" y="1187594"/>
            <a:ext cx="3341553" cy="395728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">
            <a:extLst>
              <a:ext uri="{FF2B5EF4-FFF2-40B4-BE49-F238E27FC236}">
                <a16:creationId xmlns:a16="http://schemas.microsoft.com/office/drawing/2014/main" id="{E5C035D2-63D4-BAFE-4701-F8BDF4640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2" r="10940" b="-1"/>
          <a:stretch/>
        </p:blipFill>
        <p:spPr bwMode="auto">
          <a:xfrm>
            <a:off x="4935557" y="1187593"/>
            <a:ext cx="3341553" cy="395728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E66EBCE-E6C5-E14D-7393-6E64279E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59" y="5282050"/>
            <a:ext cx="7498052" cy="130001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 </a:t>
            </a:r>
            <a:r>
              <a:rPr lang="nl-NL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yourself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gesprekken 19 februari tot 22 maart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Meer info: Kom langs bij Anneloes of Margot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Aanmelding via basisschool</a:t>
            </a:r>
          </a:p>
        </p:txBody>
      </p:sp>
    </p:spTree>
    <p:extLst>
      <p:ext uri="{BB962C8B-B14F-4D97-AF65-F5344CB8AC3E}">
        <p14:creationId xmlns:p14="http://schemas.microsoft.com/office/powerpoint/2010/main" val="49028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909FD3-149C-74D4-8ADA-73E6A9D5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200" y="0"/>
            <a:ext cx="8124940" cy="698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Arial"/>
                <a:cs typeface="Arial"/>
              </a:rPr>
              <a:t>Vragen</a:t>
            </a:r>
            <a:r>
              <a:rPr lang="nl-NL" sz="3600" b="1" dirty="0">
                <a:latin typeface="Arial"/>
                <a:cs typeface="Arial"/>
              </a:rPr>
              <a:t>?</a:t>
            </a:r>
          </a:p>
        </p:txBody>
      </p:sp>
      <p:pic>
        <p:nvPicPr>
          <p:cNvPr id="3" name="Afbeelding 2" descr="Afbeelding met Post-it-briefje, Vouwpapier, Kleurrijkheid, creativiteit&#10;&#10;Automatisch gegenereerde beschrijving">
            <a:extLst>
              <a:ext uri="{FF2B5EF4-FFF2-40B4-BE49-F238E27FC236}">
                <a16:creationId xmlns:a16="http://schemas.microsoft.com/office/drawing/2014/main" id="{C1AE82C0-918F-4713-AC11-AEEDE5FBE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2343" y="1120957"/>
            <a:ext cx="8124940" cy="541184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C02624F-9213-961D-839A-A3A6E2F07A67}"/>
              </a:ext>
            </a:extLst>
          </p:cNvPr>
          <p:cNvSpPr txBox="1"/>
          <p:nvPr/>
        </p:nvSpPr>
        <p:spPr>
          <a:xfrm>
            <a:off x="143219" y="8619197"/>
            <a:ext cx="6885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4" tooltip="https://www.evidentlycochrane.net/subfertility/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5" tooltip="https://creativecommons.org/licenses/by-nd/3.0/"/>
              </a:rPr>
              <a:t>CC BY-ND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2767640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>
            <a:extLst>
              <a:ext uri="{FF2B5EF4-FFF2-40B4-BE49-F238E27FC236}">
                <a16:creationId xmlns:a16="http://schemas.microsoft.com/office/drawing/2014/main" id="{BFD01EC9-76A2-0EE5-B2A4-D01DD294CB8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124940" cy="698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Arial"/>
                <a:cs typeface="Arial"/>
              </a:rPr>
              <a:t>Programma</a:t>
            </a:r>
            <a:endParaRPr lang="nl-NL" sz="3600" b="1" dirty="0">
              <a:latin typeface="Arial"/>
              <a:cs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B5691C-BB4F-B699-2AC4-B1985229D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1" y="1656282"/>
            <a:ext cx="3493311" cy="902286"/>
          </a:xfrm>
          <a:prstGeom prst="rect">
            <a:avLst/>
          </a:prstGeom>
        </p:spPr>
      </p:pic>
      <p:sp>
        <p:nvSpPr>
          <p:cNvPr id="4" name="TextBox 30">
            <a:extLst>
              <a:ext uri="{FF2B5EF4-FFF2-40B4-BE49-F238E27FC236}">
                <a16:creationId xmlns:a16="http://schemas.microsoft.com/office/drawing/2014/main" id="{A8AD2B3F-52DF-3A65-B50D-C3948A94EF85}"/>
              </a:ext>
            </a:extLst>
          </p:cNvPr>
          <p:cNvSpPr txBox="1"/>
          <p:nvPr/>
        </p:nvSpPr>
        <p:spPr>
          <a:xfrm>
            <a:off x="1187367" y="1981986"/>
            <a:ext cx="2775032" cy="25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Nunito Bold"/>
              </a:rPr>
              <a:t>WD3: aula</a:t>
            </a: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B19DE519-E7A1-14AC-D215-C53EF09F2EA8}"/>
              </a:ext>
            </a:extLst>
          </p:cNvPr>
          <p:cNvGrpSpPr/>
          <p:nvPr/>
        </p:nvGrpSpPr>
        <p:grpSpPr>
          <a:xfrm>
            <a:off x="171214" y="2974225"/>
            <a:ext cx="3496878" cy="905147"/>
            <a:chOff x="-45134" y="-400526"/>
            <a:chExt cx="2551341" cy="660400"/>
          </a:xfrm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37C0353-A049-00EF-E5A8-33C97C7232F2}"/>
                </a:ext>
              </a:extLst>
            </p:cNvPr>
            <p:cNvSpPr/>
            <p:nvPr/>
          </p:nvSpPr>
          <p:spPr>
            <a:xfrm>
              <a:off x="-45134" y="-400526"/>
              <a:ext cx="2551341" cy="660400"/>
            </a:xfrm>
            <a:custGeom>
              <a:avLst/>
              <a:gdLst/>
              <a:ahLst/>
              <a:cxnLst/>
              <a:rect l="l" t="t" r="r" b="b"/>
              <a:pathLst>
                <a:path w="2551341" h="660400">
                  <a:moveTo>
                    <a:pt x="24268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26881" y="0"/>
                  </a:lnTo>
                  <a:cubicBezTo>
                    <a:pt x="2495461" y="0"/>
                    <a:pt x="2551341" y="55880"/>
                    <a:pt x="2551341" y="124460"/>
                  </a:cubicBezTo>
                  <a:lnTo>
                    <a:pt x="2551341" y="535940"/>
                  </a:lnTo>
                  <a:cubicBezTo>
                    <a:pt x="2551341" y="604520"/>
                    <a:pt x="2495461" y="660400"/>
                    <a:pt x="2426881" y="660400"/>
                  </a:cubicBezTo>
                  <a:close/>
                </a:path>
              </a:pathLst>
            </a:custGeom>
            <a:solidFill>
              <a:srgbClr val="E3CF9A"/>
            </a:solidFill>
          </p:spPr>
          <p:txBody>
            <a:bodyPr/>
            <a:lstStyle/>
            <a:p>
              <a:endParaRPr lang="nl-NL" sz="1350" dirty="0"/>
            </a:p>
          </p:txBody>
        </p:sp>
      </p:grpSp>
      <p:sp>
        <p:nvSpPr>
          <p:cNvPr id="42" name="TextBox 31">
            <a:extLst>
              <a:ext uri="{FF2B5EF4-FFF2-40B4-BE49-F238E27FC236}">
                <a16:creationId xmlns:a16="http://schemas.microsoft.com/office/drawing/2014/main" id="{290199B2-7F9D-B28C-D167-BD23FCC6A5D0}"/>
              </a:ext>
            </a:extLst>
          </p:cNvPr>
          <p:cNvSpPr txBox="1"/>
          <p:nvPr/>
        </p:nvSpPr>
        <p:spPr>
          <a:xfrm>
            <a:off x="729864" y="3324845"/>
            <a:ext cx="2775032" cy="25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dirty="0" err="1">
                <a:solidFill>
                  <a:srgbClr val="000000"/>
                </a:solidFill>
                <a:latin typeface="Nunito Bold"/>
              </a:rPr>
              <a:t>Havo</a:t>
            </a:r>
            <a:r>
              <a:rPr lang="en-US" sz="1500" dirty="0">
                <a:solidFill>
                  <a:srgbClr val="000000"/>
                </a:solidFill>
                <a:latin typeface="Nunito Bold"/>
              </a:rPr>
              <a:t>/</a:t>
            </a:r>
            <a:r>
              <a:rPr lang="en-US" sz="1500" dirty="0" err="1">
                <a:solidFill>
                  <a:srgbClr val="000000"/>
                </a:solidFill>
                <a:latin typeface="Nunito Bold"/>
              </a:rPr>
              <a:t>vwo</a:t>
            </a:r>
            <a:r>
              <a:rPr lang="en-US" sz="1500" dirty="0">
                <a:solidFill>
                  <a:srgbClr val="000000"/>
                </a:solidFill>
                <a:latin typeface="Nunito Bold"/>
              </a:rPr>
              <a:t>: 1.03 + 1.05</a:t>
            </a:r>
          </a:p>
        </p:txBody>
      </p:sp>
      <p:grpSp>
        <p:nvGrpSpPr>
          <p:cNvPr id="43" name="Group 11">
            <a:extLst>
              <a:ext uri="{FF2B5EF4-FFF2-40B4-BE49-F238E27FC236}">
                <a16:creationId xmlns:a16="http://schemas.microsoft.com/office/drawing/2014/main" id="{BFC71EEA-F8B4-9B18-50AA-595DFAA97FE4}"/>
              </a:ext>
            </a:extLst>
          </p:cNvPr>
          <p:cNvGrpSpPr/>
          <p:nvPr/>
        </p:nvGrpSpPr>
        <p:grpSpPr>
          <a:xfrm>
            <a:off x="206454" y="4285207"/>
            <a:ext cx="3496878" cy="905147"/>
            <a:chOff x="-105414" y="-732338"/>
            <a:chExt cx="2551341" cy="660400"/>
          </a:xfrm>
        </p:grpSpPr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A12977D-9FCB-9161-A8AE-6A61EBF013E3}"/>
                </a:ext>
              </a:extLst>
            </p:cNvPr>
            <p:cNvSpPr/>
            <p:nvPr/>
          </p:nvSpPr>
          <p:spPr>
            <a:xfrm>
              <a:off x="-105414" y="-732338"/>
              <a:ext cx="2551341" cy="660400"/>
            </a:xfrm>
            <a:custGeom>
              <a:avLst/>
              <a:gdLst/>
              <a:ahLst/>
              <a:cxnLst/>
              <a:rect l="l" t="t" r="r" b="b"/>
              <a:pathLst>
                <a:path w="2551341" h="660400">
                  <a:moveTo>
                    <a:pt x="24268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26881" y="0"/>
                  </a:lnTo>
                  <a:cubicBezTo>
                    <a:pt x="2495461" y="0"/>
                    <a:pt x="2551341" y="55880"/>
                    <a:pt x="2551341" y="124460"/>
                  </a:cubicBezTo>
                  <a:lnTo>
                    <a:pt x="2551341" y="535940"/>
                  </a:lnTo>
                  <a:cubicBezTo>
                    <a:pt x="2551341" y="604520"/>
                    <a:pt x="2495461" y="660400"/>
                    <a:pt x="2426881" y="660400"/>
                  </a:cubicBezTo>
                  <a:close/>
                </a:path>
              </a:pathLst>
            </a:custGeom>
            <a:solidFill>
              <a:srgbClr val="E3CF9A"/>
            </a:solidFill>
          </p:spPr>
          <p:txBody>
            <a:bodyPr/>
            <a:lstStyle/>
            <a:p>
              <a:endParaRPr lang="nl-NL" sz="1350" dirty="0"/>
            </a:p>
          </p:txBody>
        </p:sp>
      </p:grpSp>
      <p:sp>
        <p:nvSpPr>
          <p:cNvPr id="45" name="TextBox 35">
            <a:extLst>
              <a:ext uri="{FF2B5EF4-FFF2-40B4-BE49-F238E27FC236}">
                <a16:creationId xmlns:a16="http://schemas.microsoft.com/office/drawing/2014/main" id="{B4A3A42F-F47B-8A62-7D70-CE649BC06B51}"/>
              </a:ext>
            </a:extLst>
          </p:cNvPr>
          <p:cNvSpPr txBox="1"/>
          <p:nvPr/>
        </p:nvSpPr>
        <p:spPr>
          <a:xfrm>
            <a:off x="533921" y="4616329"/>
            <a:ext cx="2775032" cy="25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Nunito Bold"/>
              </a:rPr>
              <a:t>Atheneum/gymnasium: 1.07</a:t>
            </a:r>
          </a:p>
        </p:txBody>
      </p: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73A92202-561C-87DF-C295-2E7F6D602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082" y="5651413"/>
            <a:ext cx="3450635" cy="902286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31B1F462-E8F9-74E8-3889-C92868679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670" y="1660686"/>
            <a:ext cx="3493311" cy="902286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FF876308-BA54-0B95-44FA-3B2AC150B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235" y="1964280"/>
            <a:ext cx="3328704" cy="554784"/>
          </a:xfrm>
          <a:prstGeom prst="rect">
            <a:avLst/>
          </a:prstGeom>
        </p:spPr>
      </p:pic>
      <p:grpSp>
        <p:nvGrpSpPr>
          <p:cNvPr id="49" name="Group 11">
            <a:extLst>
              <a:ext uri="{FF2B5EF4-FFF2-40B4-BE49-F238E27FC236}">
                <a16:creationId xmlns:a16="http://schemas.microsoft.com/office/drawing/2014/main" id="{1940E66C-286F-21CF-2D1D-EF615CA2DCD4}"/>
              </a:ext>
            </a:extLst>
          </p:cNvPr>
          <p:cNvGrpSpPr/>
          <p:nvPr/>
        </p:nvGrpSpPr>
        <p:grpSpPr>
          <a:xfrm>
            <a:off x="5438886" y="2974225"/>
            <a:ext cx="3496878" cy="905147"/>
            <a:chOff x="0" y="0"/>
            <a:chExt cx="2551341" cy="660400"/>
          </a:xfrm>
        </p:grpSpPr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F3084795-761B-A458-2856-5FE809861BB4}"/>
                </a:ext>
              </a:extLst>
            </p:cNvPr>
            <p:cNvSpPr/>
            <p:nvPr/>
          </p:nvSpPr>
          <p:spPr>
            <a:xfrm>
              <a:off x="0" y="0"/>
              <a:ext cx="2551341" cy="660400"/>
            </a:xfrm>
            <a:custGeom>
              <a:avLst/>
              <a:gdLst/>
              <a:ahLst/>
              <a:cxnLst/>
              <a:rect l="l" t="t" r="r" b="b"/>
              <a:pathLst>
                <a:path w="2551341" h="660400">
                  <a:moveTo>
                    <a:pt x="24268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26881" y="0"/>
                  </a:lnTo>
                  <a:cubicBezTo>
                    <a:pt x="2495461" y="0"/>
                    <a:pt x="2551341" y="55880"/>
                    <a:pt x="2551341" y="124460"/>
                  </a:cubicBezTo>
                  <a:lnTo>
                    <a:pt x="2551341" y="535940"/>
                  </a:lnTo>
                  <a:cubicBezTo>
                    <a:pt x="2551341" y="604520"/>
                    <a:pt x="2495461" y="660400"/>
                    <a:pt x="2426881" y="660400"/>
                  </a:cubicBezTo>
                  <a:close/>
                </a:path>
              </a:pathLst>
            </a:custGeom>
            <a:solidFill>
              <a:srgbClr val="E3CF9A"/>
            </a:solidFill>
          </p:spPr>
          <p:txBody>
            <a:bodyPr/>
            <a:lstStyle/>
            <a:p>
              <a:endParaRPr lang="nl-NL" sz="1350"/>
            </a:p>
          </p:txBody>
        </p:sp>
      </p:grpSp>
      <p:sp>
        <p:nvSpPr>
          <p:cNvPr id="51" name="TextBox 34">
            <a:extLst>
              <a:ext uri="{FF2B5EF4-FFF2-40B4-BE49-F238E27FC236}">
                <a16:creationId xmlns:a16="http://schemas.microsoft.com/office/drawing/2014/main" id="{F60FCAB4-B456-E6CB-996E-1751DB9DB55E}"/>
              </a:ext>
            </a:extLst>
          </p:cNvPr>
          <p:cNvSpPr txBox="1"/>
          <p:nvPr/>
        </p:nvSpPr>
        <p:spPr>
          <a:xfrm>
            <a:off x="5687717" y="3325331"/>
            <a:ext cx="2072550" cy="25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Nunito Bold"/>
              </a:rPr>
              <a:t>Kader/</a:t>
            </a:r>
            <a:r>
              <a:rPr lang="en-US" sz="1500" dirty="0" err="1">
                <a:solidFill>
                  <a:srgbClr val="000000"/>
                </a:solidFill>
                <a:latin typeface="Nunito Bold"/>
              </a:rPr>
              <a:t>gt</a:t>
            </a:r>
            <a:r>
              <a:rPr lang="en-US" sz="1500" dirty="0">
                <a:solidFill>
                  <a:srgbClr val="000000"/>
                </a:solidFill>
                <a:latin typeface="Nunito Bold"/>
              </a:rPr>
              <a:t>:  1.20</a:t>
            </a:r>
          </a:p>
        </p:txBody>
      </p:sp>
      <p:grpSp>
        <p:nvGrpSpPr>
          <p:cNvPr id="52" name="Group 11">
            <a:extLst>
              <a:ext uri="{FF2B5EF4-FFF2-40B4-BE49-F238E27FC236}">
                <a16:creationId xmlns:a16="http://schemas.microsoft.com/office/drawing/2014/main" id="{D71FC40C-D058-03AB-1CF5-592C2EA68D83}"/>
              </a:ext>
            </a:extLst>
          </p:cNvPr>
          <p:cNvGrpSpPr/>
          <p:nvPr/>
        </p:nvGrpSpPr>
        <p:grpSpPr>
          <a:xfrm>
            <a:off x="5481290" y="4261188"/>
            <a:ext cx="3496878" cy="905147"/>
            <a:chOff x="0" y="0"/>
            <a:chExt cx="2551341" cy="660400"/>
          </a:xfrm>
        </p:grpSpPr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43CFBE3A-8389-40EB-9EF0-C2F799F4E4CC}"/>
                </a:ext>
              </a:extLst>
            </p:cNvPr>
            <p:cNvSpPr/>
            <p:nvPr/>
          </p:nvSpPr>
          <p:spPr>
            <a:xfrm>
              <a:off x="0" y="0"/>
              <a:ext cx="2551341" cy="660400"/>
            </a:xfrm>
            <a:custGeom>
              <a:avLst/>
              <a:gdLst/>
              <a:ahLst/>
              <a:cxnLst/>
              <a:rect l="l" t="t" r="r" b="b"/>
              <a:pathLst>
                <a:path w="2551341" h="660400">
                  <a:moveTo>
                    <a:pt x="24268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26881" y="0"/>
                  </a:lnTo>
                  <a:cubicBezTo>
                    <a:pt x="2495461" y="0"/>
                    <a:pt x="2551341" y="55880"/>
                    <a:pt x="2551341" y="124460"/>
                  </a:cubicBezTo>
                  <a:lnTo>
                    <a:pt x="2551341" y="535940"/>
                  </a:lnTo>
                  <a:cubicBezTo>
                    <a:pt x="2551341" y="604520"/>
                    <a:pt x="2495461" y="660400"/>
                    <a:pt x="2426881" y="660400"/>
                  </a:cubicBezTo>
                  <a:close/>
                </a:path>
              </a:pathLst>
            </a:custGeom>
            <a:solidFill>
              <a:srgbClr val="E3CF9A"/>
            </a:solidFill>
          </p:spPr>
          <p:txBody>
            <a:bodyPr/>
            <a:lstStyle/>
            <a:p>
              <a:endParaRPr lang="nl-NL" sz="1350"/>
            </a:p>
          </p:txBody>
        </p:sp>
      </p:grpSp>
      <p:sp>
        <p:nvSpPr>
          <p:cNvPr id="54" name="TextBox 36">
            <a:extLst>
              <a:ext uri="{FF2B5EF4-FFF2-40B4-BE49-F238E27FC236}">
                <a16:creationId xmlns:a16="http://schemas.microsoft.com/office/drawing/2014/main" id="{4EF25DBF-F3F2-FAFE-4E01-2F9435811054}"/>
              </a:ext>
            </a:extLst>
          </p:cNvPr>
          <p:cNvSpPr txBox="1"/>
          <p:nvPr/>
        </p:nvSpPr>
        <p:spPr>
          <a:xfrm>
            <a:off x="5687717" y="4583918"/>
            <a:ext cx="2072550" cy="25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Nunito Bold"/>
              </a:rPr>
              <a:t>Gt/</a:t>
            </a:r>
            <a:r>
              <a:rPr lang="en-US" sz="1500" dirty="0" err="1">
                <a:solidFill>
                  <a:srgbClr val="000000"/>
                </a:solidFill>
                <a:latin typeface="Nunito Bold"/>
              </a:rPr>
              <a:t>havo</a:t>
            </a:r>
            <a:r>
              <a:rPr lang="en-US" sz="1500" dirty="0">
                <a:solidFill>
                  <a:srgbClr val="000000"/>
                </a:solidFill>
                <a:latin typeface="Nunito Bold"/>
              </a:rPr>
              <a:t>:  1.14</a:t>
            </a:r>
          </a:p>
        </p:txBody>
      </p:sp>
    </p:spTree>
    <p:extLst>
      <p:ext uri="{BB962C8B-B14F-4D97-AF65-F5344CB8AC3E}">
        <p14:creationId xmlns:p14="http://schemas.microsoft.com/office/powerpoint/2010/main" val="242115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>
            <a:extLst>
              <a:ext uri="{FF2B5EF4-FFF2-40B4-BE49-F238E27FC236}">
                <a16:creationId xmlns:a16="http://schemas.microsoft.com/office/drawing/2014/main" id="{41233DB7-AC81-6710-D2E6-1DEAE2660B57}"/>
              </a:ext>
            </a:extLst>
          </p:cNvPr>
          <p:cNvSpPr txBox="1"/>
          <p:nvPr/>
        </p:nvSpPr>
        <p:spPr>
          <a:xfrm>
            <a:off x="1136892" y="0"/>
            <a:ext cx="7505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Overvloed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hoe val ik op?</a:t>
            </a:r>
          </a:p>
        </p:txBody>
      </p:sp>
      <p:pic>
        <p:nvPicPr>
          <p:cNvPr id="3" name="Afbeelding 2" descr="Afbeelding met tekenfilm, patroon, clipart, illustratie">
            <a:extLst>
              <a:ext uri="{FF2B5EF4-FFF2-40B4-BE49-F238E27FC236}">
                <a16:creationId xmlns:a16="http://schemas.microsoft.com/office/drawing/2014/main" id="{0F21E5CB-F2ED-8651-5B97-933E63460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40" y="1222872"/>
            <a:ext cx="8505670" cy="495759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12837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914400" y="18058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>
                <a:latin typeface="Arial"/>
                <a:cs typeface="Arial"/>
              </a:rPr>
              <a:t>Contact: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084997" y="3296392"/>
            <a:ext cx="6318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www.weredi.nl</a:t>
            </a:r>
          </a:p>
          <a:p>
            <a:endParaRPr lang="nl-NL" sz="2800" dirty="0"/>
          </a:p>
          <a:p>
            <a:r>
              <a:rPr lang="nl-NL" sz="2800" dirty="0"/>
              <a:t>vm@sgweredi.nl</a:t>
            </a:r>
          </a:p>
          <a:p>
            <a:endParaRPr lang="nl-NL" sz="2800" dirty="0"/>
          </a:p>
          <a:p>
            <a:r>
              <a:rPr lang="nl-NL" sz="2800" dirty="0"/>
              <a:t>Cynthia Veerman</a:t>
            </a:r>
          </a:p>
          <a:p>
            <a:r>
              <a:rPr lang="nl-NL" sz="2800" i="1"/>
              <a:t>(conrector)</a:t>
            </a:r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3575002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200" y="14479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 err="1">
                <a:latin typeface="Arial"/>
                <a:cs typeface="Arial"/>
              </a:rPr>
              <a:t>Leerlingprofiel</a:t>
            </a:r>
            <a:r>
              <a:rPr lang="nl-NL" sz="3600" b="1" dirty="0">
                <a:latin typeface="Arial"/>
                <a:cs typeface="Arial"/>
              </a:rPr>
              <a:t>: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5820"/>
            <a:ext cx="8229600" cy="1613918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leerling wil leren 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door reflectie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leerling is nieuwsgierig, neemt initiatief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leerling kan (leren) samenwerken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leerling kan (leren) zelf keuzes (te) maken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4039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>
                <a:latin typeface="Arial"/>
                <a:cs typeface="Arial"/>
              </a:rPr>
              <a:t>Omgevingsfactoren: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57200" y="5001836"/>
            <a:ext cx="8229600" cy="907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leerling kan werken in een omgeving met ruis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leerling kan werken in een grote groep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4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>
            <a:extLst>
              <a:ext uri="{FF2B5EF4-FFF2-40B4-BE49-F238E27FC236}">
                <a16:creationId xmlns:a16="http://schemas.microsoft.com/office/drawing/2014/main" id="{41233DB7-AC81-6710-D2E6-1DEAE2660B57}"/>
              </a:ext>
            </a:extLst>
          </p:cNvPr>
          <p:cNvSpPr txBox="1"/>
          <p:nvPr/>
        </p:nvSpPr>
        <p:spPr>
          <a:xfrm>
            <a:off x="0" y="-138415"/>
            <a:ext cx="9103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Globalisering</a:t>
            </a: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wat is mijn plaats?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25AAD8-20C4-F623-2340-0E4C0EDF2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3" y="1123133"/>
            <a:ext cx="8280000" cy="544736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>
            <a:extLst>
              <a:ext uri="{FF2B5EF4-FFF2-40B4-BE49-F238E27FC236}">
                <a16:creationId xmlns:a16="http://schemas.microsoft.com/office/drawing/2014/main" id="{41233DB7-AC81-6710-D2E6-1DEAE2660B57}"/>
              </a:ext>
            </a:extLst>
          </p:cNvPr>
          <p:cNvSpPr txBox="1"/>
          <p:nvPr/>
        </p:nvSpPr>
        <p:spPr>
          <a:xfrm>
            <a:off x="0" y="-94347"/>
            <a:ext cx="9478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Automatisering </a:t>
            </a:r>
            <a:r>
              <a:rPr kumimoji="0" lang="nl-NL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wat voeg ik toe? 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2FC69-30EC-44B7-0CF4-E694B592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6" y="1090669"/>
            <a:ext cx="8481677" cy="54000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8D0D072-9300-78EA-AAF6-7F5FE68F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559" y="-210105"/>
            <a:ext cx="9221118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 </a:t>
            </a:r>
            <a:r>
              <a:rPr lang="en-US" b="1" dirty="0" err="1"/>
              <a:t>maatschappij</a:t>
            </a:r>
            <a:r>
              <a:rPr lang="en-US" b="1" dirty="0"/>
              <a:t> </a:t>
            </a:r>
            <a:r>
              <a:rPr lang="en-US" b="1" dirty="0" err="1"/>
              <a:t>vraagt</a:t>
            </a:r>
            <a:r>
              <a:rPr lang="en-US" b="1" dirty="0"/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en-US" b="1" dirty="0"/>
              <a:t> die:</a:t>
            </a:r>
            <a:endParaRPr lang="nl-NL" b="1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A84B0E2-AE65-EDED-9279-1BAF6598B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94" y="1288974"/>
            <a:ext cx="8433412" cy="4837192"/>
          </a:xfrm>
          <a:solidFill>
            <a:srgbClr val="C0000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creatief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zijn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					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kunnen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samenwerken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		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		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inlevingsvermogen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hebben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		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kennis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hebben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kunnen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netwerken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				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kunnen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communiceren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			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hun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sterktes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en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zwaktes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kennen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			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initiatief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nemen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90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D247F7F-1E20-6FE9-82E8-6F307E90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8" y="0"/>
            <a:ext cx="8240617" cy="808147"/>
          </a:xfrm>
        </p:spPr>
        <p:txBody>
          <a:bodyPr>
            <a:noAutofit/>
          </a:bodyPr>
          <a:lstStyle/>
          <a:p>
            <a:r>
              <a:rPr lang="nl-NL" b="1" dirty="0">
                <a:cs typeface="Arial"/>
              </a:rPr>
              <a:t>Daarom pakt WD3 het anders aan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B337A67-7505-2E12-70AD-DDF033FF212F}"/>
              </a:ext>
            </a:extLst>
          </p:cNvPr>
          <p:cNvSpPr txBox="1">
            <a:spLocks/>
          </p:cNvSpPr>
          <p:nvPr/>
        </p:nvSpPr>
        <p:spPr>
          <a:xfrm>
            <a:off x="886264" y="790676"/>
            <a:ext cx="72659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600" b="1" dirty="0">
              <a:cs typeface="Arial"/>
            </a:endParaRPr>
          </a:p>
        </p:txBody>
      </p:sp>
      <p:pic>
        <p:nvPicPr>
          <p:cNvPr id="8" name="Graphic 7" descr="Elektrische auto">
            <a:extLst>
              <a:ext uri="{FF2B5EF4-FFF2-40B4-BE49-F238E27FC236}">
                <a16:creationId xmlns:a16="http://schemas.microsoft.com/office/drawing/2014/main" id="{FB1F1BE0-8FBD-2B01-CD20-CB84C44D5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0310" y="1738178"/>
            <a:ext cx="1489587" cy="1489587"/>
          </a:xfrm>
          <a:prstGeom prst="rect">
            <a:avLst/>
          </a:prstGeom>
        </p:spPr>
      </p:pic>
      <p:pic>
        <p:nvPicPr>
          <p:cNvPr id="9" name="Graphic 8" descr="Professor">
            <a:extLst>
              <a:ext uri="{FF2B5EF4-FFF2-40B4-BE49-F238E27FC236}">
                <a16:creationId xmlns:a16="http://schemas.microsoft.com/office/drawing/2014/main" id="{B3AD1CCA-91D6-99C8-3908-3B1252A81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4105" y="1907785"/>
            <a:ext cx="1150375" cy="115037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6FE7055-768D-D92E-5B90-FA588245CEC2}"/>
              </a:ext>
            </a:extLst>
          </p:cNvPr>
          <p:cNvSpPr/>
          <p:nvPr/>
        </p:nvSpPr>
        <p:spPr>
          <a:xfrm>
            <a:off x="544486" y="3559052"/>
            <a:ext cx="4027514" cy="277625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b="1" dirty="0"/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De auto-industrie die een verandering moet doormaken vanwege de invloed op het klimaat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936B1FA-CA3D-D7B1-95EB-C9593AB9366E}"/>
              </a:ext>
            </a:extLst>
          </p:cNvPr>
          <p:cNvSpPr/>
          <p:nvPr/>
        </p:nvSpPr>
        <p:spPr>
          <a:xfrm>
            <a:off x="4651842" y="3559051"/>
            <a:ext cx="4027514" cy="277625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b="1" dirty="0"/>
          </a:p>
          <a:p>
            <a:pPr algn="ctr"/>
            <a:r>
              <a:rPr lang="nl-NL" sz="2000" dirty="0">
                <a:solidFill>
                  <a:schemeClr val="bg1"/>
                </a:solidFill>
              </a:rPr>
              <a:t>Het onderwijs dat een verandering moet doormaken vanwege maatschappelijke invloeden</a:t>
            </a:r>
          </a:p>
        </p:txBody>
      </p:sp>
    </p:spTree>
    <p:extLst>
      <p:ext uri="{BB962C8B-B14F-4D97-AF65-F5344CB8AC3E}">
        <p14:creationId xmlns:p14="http://schemas.microsoft.com/office/powerpoint/2010/main" val="240192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owling, sport, Bowlinguitrusting, Zaalspellen en zaalsporten">
            <a:extLst>
              <a:ext uri="{FF2B5EF4-FFF2-40B4-BE49-F238E27FC236}">
                <a16:creationId xmlns:a16="http://schemas.microsoft.com/office/drawing/2014/main" id="{EA280DEE-2A58-8794-A793-3CCFE3B8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4" y="1178805"/>
            <a:ext cx="8396296" cy="5155894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8E8C674-FF4B-6BD3-DDA8-1B8011EB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469"/>
            <a:ext cx="8229600" cy="452475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Uniformiteit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3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8E8C674-FF4B-6BD3-DDA8-1B8011EB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468"/>
            <a:ext cx="8229600" cy="452475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Diversiteit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 descr="Afbeelding met schaakstuk, Zaalspellen en zaalsporten, bordspel, Bordspel">
            <a:extLst>
              <a:ext uri="{FF2B5EF4-FFF2-40B4-BE49-F238E27FC236}">
                <a16:creationId xmlns:a16="http://schemas.microsoft.com/office/drawing/2014/main" id="{DDAD1908-783A-3698-2F92-62ABA093A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3" y="1604925"/>
            <a:ext cx="7160964" cy="4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8E8C674-FF4B-6BD3-DDA8-1B8011EB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502"/>
            <a:ext cx="8229600" cy="452475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Balans</a:t>
            </a:r>
            <a:r>
              <a:rPr lang="en-US" b="1" dirty="0"/>
              <a:t> !</a:t>
            </a:r>
            <a:endParaRPr lang="nl-NL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CAD9-E7C9-F337-29D2-B86BBD04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8" y="1242259"/>
            <a:ext cx="7103764" cy="519944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6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62087CE623846BB24CB37CB48F0D9" ma:contentTypeVersion="17" ma:contentTypeDescription="Een nieuw document maken." ma:contentTypeScope="" ma:versionID="a6655fdce98be80c349dc0746d458f4c">
  <xsd:schema xmlns:xsd="http://www.w3.org/2001/XMLSchema" xmlns:xs="http://www.w3.org/2001/XMLSchema" xmlns:p="http://schemas.microsoft.com/office/2006/metadata/properties" xmlns:ns2="4afd4c75-dd5e-4e80-8ed6-9b8a364c9bfa" xmlns:ns3="a243ae73-e4af-499e-9945-609ee606e283" targetNamespace="http://schemas.microsoft.com/office/2006/metadata/properties" ma:root="true" ma:fieldsID="5e0d47a761fb61970bf3cffa9525f39c" ns2:_="" ns3:_="">
    <xsd:import namespace="4afd4c75-dd5e-4e80-8ed6-9b8a364c9bfa"/>
    <xsd:import namespace="a243ae73-e4af-499e-9945-609ee606e2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4c75-dd5e-4e80-8ed6-9b8a364c9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1bddb5a6-813b-4703-8f12-be8ad64d59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3ae73-e4af-499e-9945-609ee606e2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6bddaa0-4092-4821-8c61-fa856a9f4973}" ma:internalName="TaxCatchAll" ma:showField="CatchAllData" ma:web="a243ae73-e4af-499e-9945-609ee606e2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43ae73-e4af-499e-9945-609ee606e283" xsi:nil="true"/>
    <lcf76f155ced4ddcb4097134ff3c332f xmlns="4afd4c75-dd5e-4e80-8ed6-9b8a364c9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3ECC25-88ED-46CB-9D1B-55B527A63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d4c75-dd5e-4e80-8ed6-9b8a364c9bfa"/>
    <ds:schemaRef ds:uri="a243ae73-e4af-499e-9945-609ee606e2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B666E6-8531-45FC-8FB8-E1150B336D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18AF48-CD05-4A23-A236-58EED8A48045}">
  <ds:schemaRefs>
    <ds:schemaRef ds:uri="http://schemas.openxmlformats.org/package/2006/metadata/core-properties"/>
    <ds:schemaRef ds:uri="4afd4c75-dd5e-4e80-8ed6-9b8a364c9bfa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a243ae73-e4af-499e-9945-609ee606e28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18337</TotalTime>
  <Words>413</Words>
  <Application>Microsoft Office PowerPoint</Application>
  <PresentationFormat>Diavoorstelling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Bradley Hand ITC</vt:lpstr>
      <vt:lpstr>Calibri</vt:lpstr>
      <vt:lpstr>Nunito Bold</vt:lpstr>
      <vt:lpstr>Office-thema</vt:lpstr>
      <vt:lpstr>Office Theme</vt:lpstr>
      <vt:lpstr>Basis Beroepsgericht</vt:lpstr>
      <vt:lpstr>PowerPoint-presentatie</vt:lpstr>
      <vt:lpstr>PowerPoint-presentatie</vt:lpstr>
      <vt:lpstr>PowerPoint-presentatie</vt:lpstr>
      <vt:lpstr>De maatschappij vraagt leerlingen die:</vt:lpstr>
      <vt:lpstr>Daarom pakt WD3 het anders aan</vt:lpstr>
      <vt:lpstr>Uniformiteit</vt:lpstr>
      <vt:lpstr>Diversiteit</vt:lpstr>
      <vt:lpstr>Balans !</vt:lpstr>
      <vt:lpstr>Motivatie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Twijfel WD3 / regulier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Waarom doen we dit en hoe?</dc:title>
  <dc:creator>Michiel van Dooren</dc:creator>
  <cp:lastModifiedBy>Cynthia Veerman</cp:lastModifiedBy>
  <cp:revision>37</cp:revision>
  <dcterms:created xsi:type="dcterms:W3CDTF">2019-10-17T20:03:26Z</dcterms:created>
  <dcterms:modified xsi:type="dcterms:W3CDTF">2023-10-30T13:06:36Z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0x0101007AB62087CE623846BB24CB37CB48F0D9</vt:lpwstr>
  </property>
  <property fmtid="{D5CDD505-2E9C-101B-9397-08002B2CF9AE}" pid="3" name="MediaServiceImageTags">
    <vt:lpwstr/>
  </property>
</Properties>
</file>